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0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737"/>
  </p:normalViewPr>
  <p:slideViewPr>
    <p:cSldViewPr snapToGrid="0" snapToObjects="1" showGuides="1">
      <p:cViewPr varScale="1">
        <p:scale>
          <a:sx n="104" d="100"/>
          <a:sy n="104" d="100"/>
        </p:scale>
        <p:origin x="98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owell/Desktop/SargassumCitsci/EPICOLLECT5%20DATA/Sargassum%20CitSci%20Data%20With%20Summar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owell/Desktop/SargassumCitsci/EPICOLLECT5%20DATA/Sargassum%20CitSci%20Data%20With%20Summar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Average </a:t>
            </a:r>
            <a:r>
              <a:rPr lang="en-US" sz="1800" i="1" dirty="0">
                <a:solidFill>
                  <a:schemeClr val="tx1"/>
                </a:solidFill>
              </a:rPr>
              <a:t>Sargassum</a:t>
            </a:r>
            <a:r>
              <a:rPr lang="en-US" sz="1800" dirty="0">
                <a:solidFill>
                  <a:schemeClr val="tx1"/>
                </a:solidFill>
              </a:rPr>
              <a:t> Accumulation Level in South</a:t>
            </a:r>
            <a:r>
              <a:rPr lang="en-US" sz="1800" baseline="0" dirty="0">
                <a:solidFill>
                  <a:schemeClr val="tx1"/>
                </a:solidFill>
              </a:rPr>
              <a:t> Florida</a:t>
            </a: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843071341337816"/>
          <c:y val="2.0370370370370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21999452593872"/>
          <c:y val="0.11688450627135454"/>
          <c:w val="0.83541290210048147"/>
          <c:h val="0.6631340800709769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AccumData!$AM$2:$AM$62</c:f>
                <c:numCache>
                  <c:formatCode>General</c:formatCode>
                  <c:ptCount val="61"/>
                  <c:pt idx="0">
                    <c:v>0.51754916950676566</c:v>
                  </c:pt>
                  <c:pt idx="1">
                    <c:v>0.51639777949432231</c:v>
                  </c:pt>
                  <c:pt idx="2">
                    <c:v>0.48795003647426666</c:v>
                  </c:pt>
                  <c:pt idx="3">
                    <c:v>0.70710678118654757</c:v>
                  </c:pt>
                  <c:pt idx="4">
                    <c:v>0.81649658092772603</c:v>
                  </c:pt>
                  <c:pt idx="5">
                    <c:v>0.81649658092772603</c:v>
                  </c:pt>
                  <c:pt idx="6">
                    <c:v>0.81649658092772603</c:v>
                  </c:pt>
                  <c:pt idx="7">
                    <c:v>0</c:v>
                  </c:pt>
                  <c:pt idx="8">
                    <c:v>0.37796447300922731</c:v>
                  </c:pt>
                  <c:pt idx="9">
                    <c:v>0.70710678118654757</c:v>
                  </c:pt>
                  <c:pt idx="10">
                    <c:v>0.48795003647426693</c:v>
                  </c:pt>
                  <c:pt idx="11">
                    <c:v>0.53452248382484879</c:v>
                  </c:pt>
                  <c:pt idx="12">
                    <c:v>0</c:v>
                  </c:pt>
                  <c:pt idx="13">
                    <c:v>0.53452248382484879</c:v>
                  </c:pt>
                  <c:pt idx="14">
                    <c:v>0.5345224838248489</c:v>
                  </c:pt>
                  <c:pt idx="15">
                    <c:v>0.92582009977255142</c:v>
                  </c:pt>
                  <c:pt idx="16">
                    <c:v>0.51754916950676566</c:v>
                  </c:pt>
                  <c:pt idx="17">
                    <c:v>0.40824829046386274</c:v>
                  </c:pt>
                  <c:pt idx="18">
                    <c:v>0.57735026918962629</c:v>
                  </c:pt>
                  <c:pt idx="19">
                    <c:v>0.54772255750516596</c:v>
                  </c:pt>
                  <c:pt idx="20">
                    <c:v>1.169045194450012</c:v>
                  </c:pt>
                  <c:pt idx="21">
                    <c:v>0.89442719099991574</c:v>
                  </c:pt>
                  <c:pt idx="22">
                    <c:v>0.89442719099991574</c:v>
                  </c:pt>
                  <c:pt idx="23">
                    <c:v>0</c:v>
                  </c:pt>
                  <c:pt idx="24">
                    <c:v>0.48795003647426693</c:v>
                  </c:pt>
                  <c:pt idx="25">
                    <c:v>0.53452248382484879</c:v>
                  </c:pt>
                  <c:pt idx="26">
                    <c:v>0.97590007294853331</c:v>
                  </c:pt>
                  <c:pt idx="27">
                    <c:v>0.40824829046386274</c:v>
                  </c:pt>
                  <c:pt idx="28">
                    <c:v>0.46291004988627571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0.54772255750516607</c:v>
                  </c:pt>
                  <c:pt idx="33">
                    <c:v>0.81649658092772637</c:v>
                  </c:pt>
                  <c:pt idx="34">
                    <c:v>1.0787197799411872</c:v>
                  </c:pt>
                  <c:pt idx="35">
                    <c:v>0.51754916950676566</c:v>
                  </c:pt>
                  <c:pt idx="36">
                    <c:v>0.75592894601845462</c:v>
                  </c:pt>
                  <c:pt idx="37">
                    <c:v>1.1037127426019049</c:v>
                  </c:pt>
                  <c:pt idx="38">
                    <c:v>0.95118973121134198</c:v>
                  </c:pt>
                  <c:pt idx="39">
                    <c:v>0.57735026918962629</c:v>
                  </c:pt>
                  <c:pt idx="40">
                    <c:v>0.53452248382484868</c:v>
                  </c:pt>
                  <c:pt idx="41">
                    <c:v>0.53452248382484879</c:v>
                  </c:pt>
                  <c:pt idx="42">
                    <c:v>0.83666002653407512</c:v>
                  </c:pt>
                  <c:pt idx="43">
                    <c:v>1.1952286093343936</c:v>
                  </c:pt>
                  <c:pt idx="44">
                    <c:v>0.64086994446165568</c:v>
                  </c:pt>
                  <c:pt idx="45">
                    <c:v>0.37796447300922731</c:v>
                  </c:pt>
                  <c:pt idx="46">
                    <c:v>0.54772255750516596</c:v>
                  </c:pt>
                  <c:pt idx="47">
                    <c:v>1.6193277068654823</c:v>
                  </c:pt>
                  <c:pt idx="48">
                    <c:v>0.57735026918962584</c:v>
                  </c:pt>
                  <c:pt idx="49">
                    <c:v>0</c:v>
                  </c:pt>
                  <c:pt idx="50">
                    <c:v>0</c:v>
                  </c:pt>
                  <c:pt idx="51">
                    <c:v>0</c:v>
                  </c:pt>
                  <c:pt idx="52">
                    <c:v>0</c:v>
                  </c:pt>
                  <c:pt idx="53">
                    <c:v>0</c:v>
                  </c:pt>
                  <c:pt idx="54">
                    <c:v>0</c:v>
                  </c:pt>
                  <c:pt idx="55">
                    <c:v>0</c:v>
                  </c:pt>
                  <c:pt idx="56">
                    <c:v>0</c:v>
                  </c:pt>
                  <c:pt idx="57">
                    <c:v>0</c:v>
                  </c:pt>
                  <c:pt idx="58">
                    <c:v>0</c:v>
                  </c:pt>
                  <c:pt idx="59">
                    <c:v>0</c:v>
                  </c:pt>
                  <c:pt idx="60">
                    <c:v>0</c:v>
                  </c:pt>
                </c:numCache>
              </c:numRef>
            </c:plus>
            <c:minus>
              <c:numRef>
                <c:f>AccumData!$AM$2:$AM$62</c:f>
                <c:numCache>
                  <c:formatCode>General</c:formatCode>
                  <c:ptCount val="61"/>
                  <c:pt idx="0">
                    <c:v>0.51754916950676566</c:v>
                  </c:pt>
                  <c:pt idx="1">
                    <c:v>0.51639777949432231</c:v>
                  </c:pt>
                  <c:pt idx="2">
                    <c:v>0.48795003647426666</c:v>
                  </c:pt>
                  <c:pt idx="3">
                    <c:v>0.70710678118654757</c:v>
                  </c:pt>
                  <c:pt idx="4">
                    <c:v>0.81649658092772603</c:v>
                  </c:pt>
                  <c:pt idx="5">
                    <c:v>0.81649658092772603</c:v>
                  </c:pt>
                  <c:pt idx="6">
                    <c:v>0.81649658092772603</c:v>
                  </c:pt>
                  <c:pt idx="7">
                    <c:v>0</c:v>
                  </c:pt>
                  <c:pt idx="8">
                    <c:v>0.37796447300922731</c:v>
                  </c:pt>
                  <c:pt idx="9">
                    <c:v>0.70710678118654757</c:v>
                  </c:pt>
                  <c:pt idx="10">
                    <c:v>0.48795003647426693</c:v>
                  </c:pt>
                  <c:pt idx="11">
                    <c:v>0.53452248382484879</c:v>
                  </c:pt>
                  <c:pt idx="12">
                    <c:v>0</c:v>
                  </c:pt>
                  <c:pt idx="13">
                    <c:v>0.53452248382484879</c:v>
                  </c:pt>
                  <c:pt idx="14">
                    <c:v>0.5345224838248489</c:v>
                  </c:pt>
                  <c:pt idx="15">
                    <c:v>0.92582009977255142</c:v>
                  </c:pt>
                  <c:pt idx="16">
                    <c:v>0.51754916950676566</c:v>
                  </c:pt>
                  <c:pt idx="17">
                    <c:v>0.40824829046386274</c:v>
                  </c:pt>
                  <c:pt idx="18">
                    <c:v>0.57735026918962629</c:v>
                  </c:pt>
                  <c:pt idx="19">
                    <c:v>0.54772255750516596</c:v>
                  </c:pt>
                  <c:pt idx="20">
                    <c:v>1.169045194450012</c:v>
                  </c:pt>
                  <c:pt idx="21">
                    <c:v>0.89442719099991574</c:v>
                  </c:pt>
                  <c:pt idx="22">
                    <c:v>0.89442719099991574</c:v>
                  </c:pt>
                  <c:pt idx="23">
                    <c:v>0</c:v>
                  </c:pt>
                  <c:pt idx="24">
                    <c:v>0.48795003647426693</c:v>
                  </c:pt>
                  <c:pt idx="25">
                    <c:v>0.53452248382484879</c:v>
                  </c:pt>
                  <c:pt idx="26">
                    <c:v>0.97590007294853331</c:v>
                  </c:pt>
                  <c:pt idx="27">
                    <c:v>0.40824829046386274</c:v>
                  </c:pt>
                  <c:pt idx="28">
                    <c:v>0.46291004988627571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0.54772255750516607</c:v>
                  </c:pt>
                  <c:pt idx="33">
                    <c:v>0.81649658092772637</c:v>
                  </c:pt>
                  <c:pt idx="34">
                    <c:v>1.0787197799411872</c:v>
                  </c:pt>
                  <c:pt idx="35">
                    <c:v>0.51754916950676566</c:v>
                  </c:pt>
                  <c:pt idx="36">
                    <c:v>0.75592894601845462</c:v>
                  </c:pt>
                  <c:pt idx="37">
                    <c:v>1.1037127426019049</c:v>
                  </c:pt>
                  <c:pt idx="38">
                    <c:v>0.95118973121134198</c:v>
                  </c:pt>
                  <c:pt idx="39">
                    <c:v>0.57735026918962629</c:v>
                  </c:pt>
                  <c:pt idx="40">
                    <c:v>0.53452248382484868</c:v>
                  </c:pt>
                  <c:pt idx="41">
                    <c:v>0.53452248382484879</c:v>
                  </c:pt>
                  <c:pt idx="42">
                    <c:v>0.83666002653407512</c:v>
                  </c:pt>
                  <c:pt idx="43">
                    <c:v>1.1952286093343936</c:v>
                  </c:pt>
                  <c:pt idx="44">
                    <c:v>0.64086994446165568</c:v>
                  </c:pt>
                  <c:pt idx="45">
                    <c:v>0.37796447300922731</c:v>
                  </c:pt>
                  <c:pt idx="46">
                    <c:v>0.54772255750516596</c:v>
                  </c:pt>
                  <c:pt idx="47">
                    <c:v>1.6193277068654823</c:v>
                  </c:pt>
                  <c:pt idx="48">
                    <c:v>0.57735026918962584</c:v>
                  </c:pt>
                  <c:pt idx="49">
                    <c:v>0</c:v>
                  </c:pt>
                  <c:pt idx="50">
                    <c:v>0</c:v>
                  </c:pt>
                  <c:pt idx="51">
                    <c:v>0</c:v>
                  </c:pt>
                  <c:pt idx="52">
                    <c:v>0</c:v>
                  </c:pt>
                  <c:pt idx="53">
                    <c:v>0</c:v>
                  </c:pt>
                  <c:pt idx="54">
                    <c:v>0</c:v>
                  </c:pt>
                  <c:pt idx="55">
                    <c:v>0</c:v>
                  </c:pt>
                  <c:pt idx="56">
                    <c:v>0</c:v>
                  </c:pt>
                  <c:pt idx="57">
                    <c:v>0</c:v>
                  </c:pt>
                  <c:pt idx="58">
                    <c:v>0</c:v>
                  </c:pt>
                  <c:pt idx="59">
                    <c:v>0</c:v>
                  </c:pt>
                  <c:pt idx="6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AccumData!$AK$2:$AK$62</c:f>
              <c:numCache>
                <c:formatCode>d\-mmm\-yy</c:formatCode>
                <c:ptCount val="61"/>
                <c:pt idx="0">
                  <c:v>43570</c:v>
                </c:pt>
                <c:pt idx="1">
                  <c:v>43571</c:v>
                </c:pt>
                <c:pt idx="2">
                  <c:v>43572</c:v>
                </c:pt>
                <c:pt idx="3">
                  <c:v>43573</c:v>
                </c:pt>
                <c:pt idx="4">
                  <c:v>43574</c:v>
                </c:pt>
                <c:pt idx="5">
                  <c:v>43575</c:v>
                </c:pt>
                <c:pt idx="6">
                  <c:v>43576</c:v>
                </c:pt>
                <c:pt idx="7">
                  <c:v>43577</c:v>
                </c:pt>
                <c:pt idx="8">
                  <c:v>43578</c:v>
                </c:pt>
                <c:pt idx="9">
                  <c:v>43579</c:v>
                </c:pt>
                <c:pt idx="10">
                  <c:v>43580</c:v>
                </c:pt>
                <c:pt idx="11">
                  <c:v>43581</c:v>
                </c:pt>
                <c:pt idx="12">
                  <c:v>43582</c:v>
                </c:pt>
                <c:pt idx="13">
                  <c:v>43583</c:v>
                </c:pt>
                <c:pt idx="14">
                  <c:v>43584</c:v>
                </c:pt>
                <c:pt idx="15">
                  <c:v>43585</c:v>
                </c:pt>
                <c:pt idx="16">
                  <c:v>43586</c:v>
                </c:pt>
                <c:pt idx="17">
                  <c:v>43587</c:v>
                </c:pt>
                <c:pt idx="18">
                  <c:v>43588</c:v>
                </c:pt>
                <c:pt idx="19">
                  <c:v>43589</c:v>
                </c:pt>
                <c:pt idx="20">
                  <c:v>43590</c:v>
                </c:pt>
                <c:pt idx="21">
                  <c:v>43591</c:v>
                </c:pt>
                <c:pt idx="22">
                  <c:v>43592</c:v>
                </c:pt>
                <c:pt idx="23">
                  <c:v>43593</c:v>
                </c:pt>
                <c:pt idx="24">
                  <c:v>43594</c:v>
                </c:pt>
                <c:pt idx="25">
                  <c:v>43595</c:v>
                </c:pt>
                <c:pt idx="26">
                  <c:v>43596</c:v>
                </c:pt>
                <c:pt idx="27">
                  <c:v>43597</c:v>
                </c:pt>
                <c:pt idx="28">
                  <c:v>43598</c:v>
                </c:pt>
                <c:pt idx="29">
                  <c:v>43599</c:v>
                </c:pt>
                <c:pt idx="30">
                  <c:v>43600</c:v>
                </c:pt>
                <c:pt idx="31">
                  <c:v>43601</c:v>
                </c:pt>
                <c:pt idx="32">
                  <c:v>43602</c:v>
                </c:pt>
                <c:pt idx="33">
                  <c:v>43603</c:v>
                </c:pt>
                <c:pt idx="34">
                  <c:v>43604</c:v>
                </c:pt>
                <c:pt idx="35">
                  <c:v>43605</c:v>
                </c:pt>
                <c:pt idx="36">
                  <c:v>43606</c:v>
                </c:pt>
                <c:pt idx="37">
                  <c:v>43607</c:v>
                </c:pt>
                <c:pt idx="38">
                  <c:v>43608</c:v>
                </c:pt>
                <c:pt idx="39">
                  <c:v>43609</c:v>
                </c:pt>
                <c:pt idx="40">
                  <c:v>43610</c:v>
                </c:pt>
                <c:pt idx="41">
                  <c:v>43611</c:v>
                </c:pt>
                <c:pt idx="42">
                  <c:v>43612</c:v>
                </c:pt>
                <c:pt idx="43">
                  <c:v>43613</c:v>
                </c:pt>
                <c:pt idx="44">
                  <c:v>43614</c:v>
                </c:pt>
                <c:pt idx="45">
                  <c:v>43615</c:v>
                </c:pt>
                <c:pt idx="46">
                  <c:v>43616</c:v>
                </c:pt>
                <c:pt idx="47">
                  <c:v>43617</c:v>
                </c:pt>
                <c:pt idx="48">
                  <c:v>43618</c:v>
                </c:pt>
                <c:pt idx="49">
                  <c:v>43619</c:v>
                </c:pt>
                <c:pt idx="50">
                  <c:v>43620</c:v>
                </c:pt>
                <c:pt idx="51">
                  <c:v>43621</c:v>
                </c:pt>
                <c:pt idx="52">
                  <c:v>43622</c:v>
                </c:pt>
                <c:pt idx="53">
                  <c:v>43623</c:v>
                </c:pt>
                <c:pt idx="54">
                  <c:v>43624</c:v>
                </c:pt>
                <c:pt idx="55">
                  <c:v>43625</c:v>
                </c:pt>
                <c:pt idx="56">
                  <c:v>43626</c:v>
                </c:pt>
                <c:pt idx="57">
                  <c:v>43627</c:v>
                </c:pt>
                <c:pt idx="58">
                  <c:v>43628</c:v>
                </c:pt>
                <c:pt idx="59">
                  <c:v>43629</c:v>
                </c:pt>
                <c:pt idx="60">
                  <c:v>43630</c:v>
                </c:pt>
              </c:numCache>
            </c:numRef>
          </c:cat>
          <c:val>
            <c:numRef>
              <c:f>AccumData!$AL$2:$AL$62</c:f>
              <c:numCache>
                <c:formatCode>0.00</c:formatCode>
                <c:ptCount val="61"/>
                <c:pt idx="0">
                  <c:v>1.375</c:v>
                </c:pt>
                <c:pt idx="1">
                  <c:v>1.3333333333333333</c:v>
                </c:pt>
                <c:pt idx="2">
                  <c:v>1.2857142857142858</c:v>
                </c:pt>
                <c:pt idx="3">
                  <c:v>2</c:v>
                </c:pt>
                <c:pt idx="4">
                  <c:v>2</c:v>
                </c:pt>
                <c:pt idx="5">
                  <c:v>1.3333333333333333</c:v>
                </c:pt>
                <c:pt idx="6">
                  <c:v>1.3333333333333333</c:v>
                </c:pt>
                <c:pt idx="7">
                  <c:v>1</c:v>
                </c:pt>
                <c:pt idx="8">
                  <c:v>1.1428571428571428</c:v>
                </c:pt>
                <c:pt idx="9">
                  <c:v>2.25</c:v>
                </c:pt>
                <c:pt idx="10">
                  <c:v>2.2857142857142856</c:v>
                </c:pt>
                <c:pt idx="11">
                  <c:v>2.5</c:v>
                </c:pt>
                <c:pt idx="12">
                  <c:v>1</c:v>
                </c:pt>
                <c:pt idx="13">
                  <c:v>1.5</c:v>
                </c:pt>
                <c:pt idx="14">
                  <c:v>2.4285714285714284</c:v>
                </c:pt>
                <c:pt idx="15">
                  <c:v>3</c:v>
                </c:pt>
                <c:pt idx="16">
                  <c:v>2.625</c:v>
                </c:pt>
                <c:pt idx="17">
                  <c:v>2.1666666666666665</c:v>
                </c:pt>
                <c:pt idx="18">
                  <c:v>2.3333333333333335</c:v>
                </c:pt>
                <c:pt idx="19">
                  <c:v>2.4</c:v>
                </c:pt>
                <c:pt idx="20">
                  <c:v>2.1666666666666665</c:v>
                </c:pt>
                <c:pt idx="21">
                  <c:v>1.4</c:v>
                </c:pt>
                <c:pt idx="22">
                  <c:v>1.4</c:v>
                </c:pt>
                <c:pt idx="23">
                  <c:v>1</c:v>
                </c:pt>
                <c:pt idx="24">
                  <c:v>2.2857142857142856</c:v>
                </c:pt>
                <c:pt idx="25">
                  <c:v>2</c:v>
                </c:pt>
                <c:pt idx="26">
                  <c:v>2.5714285714285716</c:v>
                </c:pt>
                <c:pt idx="27">
                  <c:v>1.8333333333333333</c:v>
                </c:pt>
                <c:pt idx="28">
                  <c:v>1.25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2.5</c:v>
                </c:pt>
                <c:pt idx="33">
                  <c:v>2.3333333333333335</c:v>
                </c:pt>
                <c:pt idx="34">
                  <c:v>2.1818181818181817</c:v>
                </c:pt>
                <c:pt idx="35">
                  <c:v>2.375</c:v>
                </c:pt>
                <c:pt idx="36">
                  <c:v>2.2857142857142856</c:v>
                </c:pt>
                <c:pt idx="37">
                  <c:v>2.7272727272727271</c:v>
                </c:pt>
                <c:pt idx="38">
                  <c:v>2.2857142857142856</c:v>
                </c:pt>
                <c:pt idx="39">
                  <c:v>2.3333333333333335</c:v>
                </c:pt>
                <c:pt idx="40">
                  <c:v>1.4285714285714286</c:v>
                </c:pt>
                <c:pt idx="41">
                  <c:v>1.5</c:v>
                </c:pt>
                <c:pt idx="42">
                  <c:v>2.8</c:v>
                </c:pt>
                <c:pt idx="43">
                  <c:v>2</c:v>
                </c:pt>
                <c:pt idx="44">
                  <c:v>2.125</c:v>
                </c:pt>
                <c:pt idx="45">
                  <c:v>1.1428571428571428</c:v>
                </c:pt>
                <c:pt idx="46" formatCode="General">
                  <c:v>1.6</c:v>
                </c:pt>
                <c:pt idx="47" formatCode="General">
                  <c:v>2.8</c:v>
                </c:pt>
                <c:pt idx="48" formatCode="General">
                  <c:v>1.3333333333333333</c:v>
                </c:pt>
                <c:pt idx="49" formatCode="General">
                  <c:v>1</c:v>
                </c:pt>
                <c:pt idx="50" formatCode="General">
                  <c:v>1</c:v>
                </c:pt>
                <c:pt idx="51" formatCode="General">
                  <c:v>1</c:v>
                </c:pt>
                <c:pt idx="52" formatCode="General">
                  <c:v>1</c:v>
                </c:pt>
                <c:pt idx="53" formatCode="General">
                  <c:v>1</c:v>
                </c:pt>
                <c:pt idx="54" formatCode="General">
                  <c:v>1</c:v>
                </c:pt>
                <c:pt idx="55" formatCode="General">
                  <c:v>1</c:v>
                </c:pt>
                <c:pt idx="56" formatCode="General">
                  <c:v>1</c:v>
                </c:pt>
                <c:pt idx="57" formatCode="General">
                  <c:v>1</c:v>
                </c:pt>
                <c:pt idx="58" formatCode="General">
                  <c:v>1</c:v>
                </c:pt>
                <c:pt idx="59" formatCode="General">
                  <c:v>1</c:v>
                </c:pt>
                <c:pt idx="60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F-2E4C-9A12-40C8D0FBD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7209376"/>
        <c:axId val="967152000"/>
      </c:lineChart>
      <c:dateAx>
        <c:axId val="96720937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152000"/>
        <c:crosses val="autoZero"/>
        <c:auto val="1"/>
        <c:lblOffset val="100"/>
        <c:baseTimeUnit val="days"/>
      </c:dateAx>
      <c:valAx>
        <c:axId val="96715200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2093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Average </a:t>
            </a:r>
            <a:r>
              <a:rPr lang="en-US" sz="1800" i="1" dirty="0">
                <a:solidFill>
                  <a:schemeClr val="tx1"/>
                </a:solidFill>
              </a:rPr>
              <a:t>Sargassum</a:t>
            </a:r>
            <a:r>
              <a:rPr lang="en-US" sz="1800" dirty="0">
                <a:solidFill>
                  <a:schemeClr val="tx1"/>
                </a:solidFill>
              </a:rPr>
              <a:t> Accumulation Level in South</a:t>
            </a:r>
            <a:r>
              <a:rPr lang="en-US" sz="1800" baseline="0" dirty="0">
                <a:solidFill>
                  <a:schemeClr val="tx1"/>
                </a:solidFill>
              </a:rPr>
              <a:t> Florida</a:t>
            </a: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843071341337816"/>
          <c:y val="2.0370370370370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21999452593872"/>
          <c:y val="0.11688450627135454"/>
          <c:w val="0.83541290210048147"/>
          <c:h val="0.6631340800709769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AccumData!$AM$2:$AM$62</c:f>
                <c:numCache>
                  <c:formatCode>General</c:formatCode>
                  <c:ptCount val="61"/>
                  <c:pt idx="0">
                    <c:v>0.51754916950676566</c:v>
                  </c:pt>
                  <c:pt idx="1">
                    <c:v>0.51639777949432231</c:v>
                  </c:pt>
                  <c:pt idx="2">
                    <c:v>0.48795003647426666</c:v>
                  </c:pt>
                  <c:pt idx="3">
                    <c:v>0.70710678118654757</c:v>
                  </c:pt>
                  <c:pt idx="4">
                    <c:v>0.81649658092772603</c:v>
                  </c:pt>
                  <c:pt idx="5">
                    <c:v>0.81649658092772603</c:v>
                  </c:pt>
                  <c:pt idx="6">
                    <c:v>0.81649658092772603</c:v>
                  </c:pt>
                  <c:pt idx="7">
                    <c:v>0</c:v>
                  </c:pt>
                  <c:pt idx="8">
                    <c:v>0.37796447300922731</c:v>
                  </c:pt>
                  <c:pt idx="9">
                    <c:v>0.70710678118654757</c:v>
                  </c:pt>
                  <c:pt idx="10">
                    <c:v>0.48795003647426693</c:v>
                  </c:pt>
                  <c:pt idx="11">
                    <c:v>0.53452248382484879</c:v>
                  </c:pt>
                  <c:pt idx="12">
                    <c:v>0</c:v>
                  </c:pt>
                  <c:pt idx="13">
                    <c:v>0.53452248382484879</c:v>
                  </c:pt>
                  <c:pt idx="14">
                    <c:v>0.5345224838248489</c:v>
                  </c:pt>
                  <c:pt idx="15">
                    <c:v>0.92582009977255142</c:v>
                  </c:pt>
                  <c:pt idx="16">
                    <c:v>0.51754916950676566</c:v>
                  </c:pt>
                  <c:pt idx="17">
                    <c:v>0.40824829046386274</c:v>
                  </c:pt>
                  <c:pt idx="18">
                    <c:v>0.57735026918962629</c:v>
                  </c:pt>
                  <c:pt idx="19">
                    <c:v>0.54772255750516596</c:v>
                  </c:pt>
                  <c:pt idx="20">
                    <c:v>1.169045194450012</c:v>
                  </c:pt>
                  <c:pt idx="21">
                    <c:v>0.89442719099991574</c:v>
                  </c:pt>
                  <c:pt idx="22">
                    <c:v>0.89442719099991574</c:v>
                  </c:pt>
                  <c:pt idx="23">
                    <c:v>0</c:v>
                  </c:pt>
                  <c:pt idx="24">
                    <c:v>0.48795003647426693</c:v>
                  </c:pt>
                  <c:pt idx="25">
                    <c:v>0.53452248382484879</c:v>
                  </c:pt>
                  <c:pt idx="26">
                    <c:v>0.97590007294853331</c:v>
                  </c:pt>
                  <c:pt idx="27">
                    <c:v>0.40824829046386274</c:v>
                  </c:pt>
                  <c:pt idx="28">
                    <c:v>0.46291004988627571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0.54772255750516607</c:v>
                  </c:pt>
                  <c:pt idx="33">
                    <c:v>0.81649658092772637</c:v>
                  </c:pt>
                  <c:pt idx="34">
                    <c:v>1.0787197799411872</c:v>
                  </c:pt>
                  <c:pt idx="35">
                    <c:v>0.51754916950676566</c:v>
                  </c:pt>
                  <c:pt idx="36">
                    <c:v>0.75592894601845462</c:v>
                  </c:pt>
                  <c:pt idx="37">
                    <c:v>1.1037127426019049</c:v>
                  </c:pt>
                  <c:pt idx="38">
                    <c:v>0.95118973121134198</c:v>
                  </c:pt>
                  <c:pt idx="39">
                    <c:v>0.57735026918962629</c:v>
                  </c:pt>
                  <c:pt idx="40">
                    <c:v>0.53452248382484868</c:v>
                  </c:pt>
                  <c:pt idx="41">
                    <c:v>0.53452248382484879</c:v>
                  </c:pt>
                  <c:pt idx="42">
                    <c:v>0.83666002653407512</c:v>
                  </c:pt>
                  <c:pt idx="43">
                    <c:v>1.1952286093343936</c:v>
                  </c:pt>
                  <c:pt idx="44">
                    <c:v>0.64086994446165568</c:v>
                  </c:pt>
                  <c:pt idx="45">
                    <c:v>0.37796447300922731</c:v>
                  </c:pt>
                  <c:pt idx="46">
                    <c:v>0.54772255750516596</c:v>
                  </c:pt>
                  <c:pt idx="47">
                    <c:v>1.6193277068654823</c:v>
                  </c:pt>
                  <c:pt idx="48">
                    <c:v>0.57735026918962584</c:v>
                  </c:pt>
                  <c:pt idx="49">
                    <c:v>0</c:v>
                  </c:pt>
                  <c:pt idx="50">
                    <c:v>0</c:v>
                  </c:pt>
                  <c:pt idx="51">
                    <c:v>0</c:v>
                  </c:pt>
                  <c:pt idx="52">
                    <c:v>0</c:v>
                  </c:pt>
                  <c:pt idx="53">
                    <c:v>0</c:v>
                  </c:pt>
                  <c:pt idx="54">
                    <c:v>0</c:v>
                  </c:pt>
                  <c:pt idx="55">
                    <c:v>0</c:v>
                  </c:pt>
                  <c:pt idx="56">
                    <c:v>0</c:v>
                  </c:pt>
                  <c:pt idx="57">
                    <c:v>0</c:v>
                  </c:pt>
                  <c:pt idx="58">
                    <c:v>0</c:v>
                  </c:pt>
                  <c:pt idx="59">
                    <c:v>0</c:v>
                  </c:pt>
                  <c:pt idx="60">
                    <c:v>0</c:v>
                  </c:pt>
                </c:numCache>
              </c:numRef>
            </c:plus>
            <c:minus>
              <c:numRef>
                <c:f>AccumData!$AM$2:$AM$62</c:f>
                <c:numCache>
                  <c:formatCode>General</c:formatCode>
                  <c:ptCount val="61"/>
                  <c:pt idx="0">
                    <c:v>0.51754916950676566</c:v>
                  </c:pt>
                  <c:pt idx="1">
                    <c:v>0.51639777949432231</c:v>
                  </c:pt>
                  <c:pt idx="2">
                    <c:v>0.48795003647426666</c:v>
                  </c:pt>
                  <c:pt idx="3">
                    <c:v>0.70710678118654757</c:v>
                  </c:pt>
                  <c:pt idx="4">
                    <c:v>0.81649658092772603</c:v>
                  </c:pt>
                  <c:pt idx="5">
                    <c:v>0.81649658092772603</c:v>
                  </c:pt>
                  <c:pt idx="6">
                    <c:v>0.81649658092772603</c:v>
                  </c:pt>
                  <c:pt idx="7">
                    <c:v>0</c:v>
                  </c:pt>
                  <c:pt idx="8">
                    <c:v>0.37796447300922731</c:v>
                  </c:pt>
                  <c:pt idx="9">
                    <c:v>0.70710678118654757</c:v>
                  </c:pt>
                  <c:pt idx="10">
                    <c:v>0.48795003647426693</c:v>
                  </c:pt>
                  <c:pt idx="11">
                    <c:v>0.53452248382484879</c:v>
                  </c:pt>
                  <c:pt idx="12">
                    <c:v>0</c:v>
                  </c:pt>
                  <c:pt idx="13">
                    <c:v>0.53452248382484879</c:v>
                  </c:pt>
                  <c:pt idx="14">
                    <c:v>0.5345224838248489</c:v>
                  </c:pt>
                  <c:pt idx="15">
                    <c:v>0.92582009977255142</c:v>
                  </c:pt>
                  <c:pt idx="16">
                    <c:v>0.51754916950676566</c:v>
                  </c:pt>
                  <c:pt idx="17">
                    <c:v>0.40824829046386274</c:v>
                  </c:pt>
                  <c:pt idx="18">
                    <c:v>0.57735026918962629</c:v>
                  </c:pt>
                  <c:pt idx="19">
                    <c:v>0.54772255750516596</c:v>
                  </c:pt>
                  <c:pt idx="20">
                    <c:v>1.169045194450012</c:v>
                  </c:pt>
                  <c:pt idx="21">
                    <c:v>0.89442719099991574</c:v>
                  </c:pt>
                  <c:pt idx="22">
                    <c:v>0.89442719099991574</c:v>
                  </c:pt>
                  <c:pt idx="23">
                    <c:v>0</c:v>
                  </c:pt>
                  <c:pt idx="24">
                    <c:v>0.48795003647426693</c:v>
                  </c:pt>
                  <c:pt idx="25">
                    <c:v>0.53452248382484879</c:v>
                  </c:pt>
                  <c:pt idx="26">
                    <c:v>0.97590007294853331</c:v>
                  </c:pt>
                  <c:pt idx="27">
                    <c:v>0.40824829046386274</c:v>
                  </c:pt>
                  <c:pt idx="28">
                    <c:v>0.46291004988627571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0.54772255750516607</c:v>
                  </c:pt>
                  <c:pt idx="33">
                    <c:v>0.81649658092772637</c:v>
                  </c:pt>
                  <c:pt idx="34">
                    <c:v>1.0787197799411872</c:v>
                  </c:pt>
                  <c:pt idx="35">
                    <c:v>0.51754916950676566</c:v>
                  </c:pt>
                  <c:pt idx="36">
                    <c:v>0.75592894601845462</c:v>
                  </c:pt>
                  <c:pt idx="37">
                    <c:v>1.1037127426019049</c:v>
                  </c:pt>
                  <c:pt idx="38">
                    <c:v>0.95118973121134198</c:v>
                  </c:pt>
                  <c:pt idx="39">
                    <c:v>0.57735026918962629</c:v>
                  </c:pt>
                  <c:pt idx="40">
                    <c:v>0.53452248382484868</c:v>
                  </c:pt>
                  <c:pt idx="41">
                    <c:v>0.53452248382484879</c:v>
                  </c:pt>
                  <c:pt idx="42">
                    <c:v>0.83666002653407512</c:v>
                  </c:pt>
                  <c:pt idx="43">
                    <c:v>1.1952286093343936</c:v>
                  </c:pt>
                  <c:pt idx="44">
                    <c:v>0.64086994446165568</c:v>
                  </c:pt>
                  <c:pt idx="45">
                    <c:v>0.37796447300922731</c:v>
                  </c:pt>
                  <c:pt idx="46">
                    <c:v>0.54772255750516596</c:v>
                  </c:pt>
                  <c:pt idx="47">
                    <c:v>1.6193277068654823</c:v>
                  </c:pt>
                  <c:pt idx="48">
                    <c:v>0.57735026918962584</c:v>
                  </c:pt>
                  <c:pt idx="49">
                    <c:v>0</c:v>
                  </c:pt>
                  <c:pt idx="50">
                    <c:v>0</c:v>
                  </c:pt>
                  <c:pt idx="51">
                    <c:v>0</c:v>
                  </c:pt>
                  <c:pt idx="52">
                    <c:v>0</c:v>
                  </c:pt>
                  <c:pt idx="53">
                    <c:v>0</c:v>
                  </c:pt>
                  <c:pt idx="54">
                    <c:v>0</c:v>
                  </c:pt>
                  <c:pt idx="55">
                    <c:v>0</c:v>
                  </c:pt>
                  <c:pt idx="56">
                    <c:v>0</c:v>
                  </c:pt>
                  <c:pt idx="57">
                    <c:v>0</c:v>
                  </c:pt>
                  <c:pt idx="58">
                    <c:v>0</c:v>
                  </c:pt>
                  <c:pt idx="59">
                    <c:v>0</c:v>
                  </c:pt>
                  <c:pt idx="6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AccumData!$AK$2:$AK$62</c:f>
              <c:numCache>
                <c:formatCode>d\-mmm\-yy</c:formatCode>
                <c:ptCount val="61"/>
                <c:pt idx="0">
                  <c:v>43570</c:v>
                </c:pt>
                <c:pt idx="1">
                  <c:v>43571</c:v>
                </c:pt>
                <c:pt idx="2">
                  <c:v>43572</c:v>
                </c:pt>
                <c:pt idx="3">
                  <c:v>43573</c:v>
                </c:pt>
                <c:pt idx="4">
                  <c:v>43574</c:v>
                </c:pt>
                <c:pt idx="5">
                  <c:v>43575</c:v>
                </c:pt>
                <c:pt idx="6">
                  <c:v>43576</c:v>
                </c:pt>
                <c:pt idx="7">
                  <c:v>43577</c:v>
                </c:pt>
                <c:pt idx="8">
                  <c:v>43578</c:v>
                </c:pt>
                <c:pt idx="9">
                  <c:v>43579</c:v>
                </c:pt>
                <c:pt idx="10">
                  <c:v>43580</c:v>
                </c:pt>
                <c:pt idx="11">
                  <c:v>43581</c:v>
                </c:pt>
                <c:pt idx="12">
                  <c:v>43582</c:v>
                </c:pt>
                <c:pt idx="13">
                  <c:v>43583</c:v>
                </c:pt>
                <c:pt idx="14">
                  <c:v>43584</c:v>
                </c:pt>
                <c:pt idx="15">
                  <c:v>43585</c:v>
                </c:pt>
                <c:pt idx="16">
                  <c:v>43586</c:v>
                </c:pt>
                <c:pt idx="17">
                  <c:v>43587</c:v>
                </c:pt>
                <c:pt idx="18">
                  <c:v>43588</c:v>
                </c:pt>
                <c:pt idx="19">
                  <c:v>43589</c:v>
                </c:pt>
                <c:pt idx="20">
                  <c:v>43590</c:v>
                </c:pt>
                <c:pt idx="21">
                  <c:v>43591</c:v>
                </c:pt>
                <c:pt idx="22">
                  <c:v>43592</c:v>
                </c:pt>
                <c:pt idx="23">
                  <c:v>43593</c:v>
                </c:pt>
                <c:pt idx="24">
                  <c:v>43594</c:v>
                </c:pt>
                <c:pt idx="25">
                  <c:v>43595</c:v>
                </c:pt>
                <c:pt idx="26">
                  <c:v>43596</c:v>
                </c:pt>
                <c:pt idx="27">
                  <c:v>43597</c:v>
                </c:pt>
                <c:pt idx="28">
                  <c:v>43598</c:v>
                </c:pt>
                <c:pt idx="29">
                  <c:v>43599</c:v>
                </c:pt>
                <c:pt idx="30">
                  <c:v>43600</c:v>
                </c:pt>
                <c:pt idx="31">
                  <c:v>43601</c:v>
                </c:pt>
                <c:pt idx="32">
                  <c:v>43602</c:v>
                </c:pt>
                <c:pt idx="33">
                  <c:v>43603</c:v>
                </c:pt>
                <c:pt idx="34">
                  <c:v>43604</c:v>
                </c:pt>
                <c:pt idx="35">
                  <c:v>43605</c:v>
                </c:pt>
                <c:pt idx="36">
                  <c:v>43606</c:v>
                </c:pt>
                <c:pt idx="37">
                  <c:v>43607</c:v>
                </c:pt>
                <c:pt idx="38">
                  <c:v>43608</c:v>
                </c:pt>
                <c:pt idx="39">
                  <c:v>43609</c:v>
                </c:pt>
                <c:pt idx="40">
                  <c:v>43610</c:v>
                </c:pt>
                <c:pt idx="41">
                  <c:v>43611</c:v>
                </c:pt>
                <c:pt idx="42">
                  <c:v>43612</c:v>
                </c:pt>
                <c:pt idx="43">
                  <c:v>43613</c:v>
                </c:pt>
                <c:pt idx="44">
                  <c:v>43614</c:v>
                </c:pt>
                <c:pt idx="45">
                  <c:v>43615</c:v>
                </c:pt>
                <c:pt idx="46">
                  <c:v>43616</c:v>
                </c:pt>
                <c:pt idx="47">
                  <c:v>43617</c:v>
                </c:pt>
                <c:pt idx="48">
                  <c:v>43618</c:v>
                </c:pt>
                <c:pt idx="49">
                  <c:v>43619</c:v>
                </c:pt>
                <c:pt idx="50">
                  <c:v>43620</c:v>
                </c:pt>
                <c:pt idx="51">
                  <c:v>43621</c:v>
                </c:pt>
                <c:pt idx="52">
                  <c:v>43622</c:v>
                </c:pt>
                <c:pt idx="53">
                  <c:v>43623</c:v>
                </c:pt>
                <c:pt idx="54">
                  <c:v>43624</c:v>
                </c:pt>
                <c:pt idx="55">
                  <c:v>43625</c:v>
                </c:pt>
                <c:pt idx="56">
                  <c:v>43626</c:v>
                </c:pt>
                <c:pt idx="57">
                  <c:v>43627</c:v>
                </c:pt>
                <c:pt idx="58">
                  <c:v>43628</c:v>
                </c:pt>
                <c:pt idx="59">
                  <c:v>43629</c:v>
                </c:pt>
                <c:pt idx="60">
                  <c:v>43630</c:v>
                </c:pt>
              </c:numCache>
            </c:numRef>
          </c:cat>
          <c:val>
            <c:numRef>
              <c:f>AccumData!$AL$2:$AL$62</c:f>
              <c:numCache>
                <c:formatCode>0.00</c:formatCode>
                <c:ptCount val="61"/>
                <c:pt idx="0">
                  <c:v>1.375</c:v>
                </c:pt>
                <c:pt idx="1">
                  <c:v>1.3333333333333333</c:v>
                </c:pt>
                <c:pt idx="2">
                  <c:v>1.2857142857142858</c:v>
                </c:pt>
                <c:pt idx="3">
                  <c:v>2</c:v>
                </c:pt>
                <c:pt idx="4">
                  <c:v>2</c:v>
                </c:pt>
                <c:pt idx="5">
                  <c:v>1.3333333333333333</c:v>
                </c:pt>
                <c:pt idx="6">
                  <c:v>1.3333333333333333</c:v>
                </c:pt>
                <c:pt idx="7">
                  <c:v>1</c:v>
                </c:pt>
                <c:pt idx="8">
                  <c:v>1.1428571428571428</c:v>
                </c:pt>
                <c:pt idx="9">
                  <c:v>2.25</c:v>
                </c:pt>
                <c:pt idx="10">
                  <c:v>2.2857142857142856</c:v>
                </c:pt>
                <c:pt idx="11">
                  <c:v>2.5</c:v>
                </c:pt>
                <c:pt idx="12">
                  <c:v>1</c:v>
                </c:pt>
                <c:pt idx="13">
                  <c:v>1.5</c:v>
                </c:pt>
                <c:pt idx="14">
                  <c:v>2.4285714285714284</c:v>
                </c:pt>
                <c:pt idx="15">
                  <c:v>3</c:v>
                </c:pt>
                <c:pt idx="16">
                  <c:v>2.625</c:v>
                </c:pt>
                <c:pt idx="17">
                  <c:v>2.1666666666666665</c:v>
                </c:pt>
                <c:pt idx="18">
                  <c:v>2.3333333333333335</c:v>
                </c:pt>
                <c:pt idx="19">
                  <c:v>2.4</c:v>
                </c:pt>
                <c:pt idx="20">
                  <c:v>2.1666666666666665</c:v>
                </c:pt>
                <c:pt idx="21">
                  <c:v>1.4</c:v>
                </c:pt>
                <c:pt idx="22">
                  <c:v>1.4</c:v>
                </c:pt>
                <c:pt idx="23">
                  <c:v>1</c:v>
                </c:pt>
                <c:pt idx="24">
                  <c:v>2.2857142857142856</c:v>
                </c:pt>
                <c:pt idx="25">
                  <c:v>2</c:v>
                </c:pt>
                <c:pt idx="26">
                  <c:v>2.5714285714285716</c:v>
                </c:pt>
                <c:pt idx="27">
                  <c:v>1.8333333333333333</c:v>
                </c:pt>
                <c:pt idx="28">
                  <c:v>1.25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2.5</c:v>
                </c:pt>
                <c:pt idx="33">
                  <c:v>2.3333333333333335</c:v>
                </c:pt>
                <c:pt idx="34">
                  <c:v>2.1818181818181817</c:v>
                </c:pt>
                <c:pt idx="35">
                  <c:v>2.375</c:v>
                </c:pt>
                <c:pt idx="36">
                  <c:v>2.2857142857142856</c:v>
                </c:pt>
                <c:pt idx="37">
                  <c:v>2.7272727272727271</c:v>
                </c:pt>
                <c:pt idx="38">
                  <c:v>2.2857142857142856</c:v>
                </c:pt>
                <c:pt idx="39">
                  <c:v>2.3333333333333335</c:v>
                </c:pt>
                <c:pt idx="40">
                  <c:v>1.4285714285714286</c:v>
                </c:pt>
                <c:pt idx="41">
                  <c:v>1.5</c:v>
                </c:pt>
                <c:pt idx="42">
                  <c:v>2.8</c:v>
                </c:pt>
                <c:pt idx="43">
                  <c:v>2</c:v>
                </c:pt>
                <c:pt idx="44">
                  <c:v>2.125</c:v>
                </c:pt>
                <c:pt idx="45">
                  <c:v>1.1428571428571428</c:v>
                </c:pt>
                <c:pt idx="46" formatCode="General">
                  <c:v>1.6</c:v>
                </c:pt>
                <c:pt idx="47" formatCode="General">
                  <c:v>2.8</c:v>
                </c:pt>
                <c:pt idx="48" formatCode="General">
                  <c:v>1.3333333333333333</c:v>
                </c:pt>
                <c:pt idx="49" formatCode="General">
                  <c:v>1</c:v>
                </c:pt>
                <c:pt idx="50" formatCode="General">
                  <c:v>1</c:v>
                </c:pt>
                <c:pt idx="51" formatCode="General">
                  <c:v>1</c:v>
                </c:pt>
                <c:pt idx="52" formatCode="General">
                  <c:v>1</c:v>
                </c:pt>
                <c:pt idx="53" formatCode="General">
                  <c:v>1</c:v>
                </c:pt>
                <c:pt idx="54" formatCode="General">
                  <c:v>1</c:v>
                </c:pt>
                <c:pt idx="55" formatCode="General">
                  <c:v>1</c:v>
                </c:pt>
                <c:pt idx="56" formatCode="General">
                  <c:v>1</c:v>
                </c:pt>
                <c:pt idx="57" formatCode="General">
                  <c:v>1</c:v>
                </c:pt>
                <c:pt idx="58" formatCode="General">
                  <c:v>1</c:v>
                </c:pt>
                <c:pt idx="59" formatCode="General">
                  <c:v>1</c:v>
                </c:pt>
                <c:pt idx="60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F-2E4C-9A12-40C8D0FBD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7209376"/>
        <c:axId val="967152000"/>
      </c:lineChart>
      <c:dateAx>
        <c:axId val="96720937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152000"/>
        <c:crosses val="autoZero"/>
        <c:auto val="1"/>
        <c:lblOffset val="100"/>
        <c:baseTimeUnit val="days"/>
      </c:dateAx>
      <c:valAx>
        <c:axId val="96715200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2093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32576-E5DF-DB4C-BD86-6B0E92DF9E88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1B6F2-64BB-B34E-85D3-A4BBC02C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1c843b9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1c843b9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why we need to have citizen science! Ground-proof remote sensing &amp; monitoring.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68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1c843b9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1c843b9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regional problem is challenging monitoring programs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353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can download the app!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1B6F2-64BB-B34E-85D3-A4BBC02CB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1B6F2-64BB-B34E-85D3-A4BBC02CB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9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1B6F2-64BB-B34E-85D3-A4BBC02CB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2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3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814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0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6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5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F570-2B05-AF4D-BA00-84F5AD0A9AC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6749C-D50D-884D-A04B-01E92AA3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0" y="1176983"/>
            <a:ext cx="7048500" cy="2671762"/>
          </a:xfrm>
        </p:spPr>
        <p:txBody>
          <a:bodyPr>
            <a:normAutofit/>
          </a:bodyPr>
          <a:lstStyle/>
          <a:p>
            <a:r>
              <a:rPr lang="en-US" sz="4400" dirty="0"/>
              <a:t>PIONEERING A CITIZEN SCIENCE APPROACH TO MONITOR LANDINGS OF PELAGIC </a:t>
            </a:r>
            <a:r>
              <a:rPr lang="en-US" sz="4400" i="1" dirty="0"/>
              <a:t>SARGASSUM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701" y="4870170"/>
            <a:ext cx="6030097" cy="14406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Lowell Andrew R. Iporac, </a:t>
            </a:r>
            <a:r>
              <a:rPr lang="en-US" dirty="0" err="1"/>
              <a:t>Ph.D</a:t>
            </a:r>
            <a:r>
              <a:rPr lang="en-US" dirty="0"/>
              <a:t> Candidate</a:t>
            </a:r>
          </a:p>
          <a:p>
            <a:r>
              <a:rPr lang="en-US" dirty="0"/>
              <a:t>Marine Macroalgae Research Lab (MMRL)</a:t>
            </a:r>
          </a:p>
          <a:p>
            <a:r>
              <a:rPr lang="en-US" dirty="0"/>
              <a:t>Mentor: Dr. Ligia </a:t>
            </a:r>
            <a:r>
              <a:rPr lang="en-US" dirty="0" err="1"/>
              <a:t>Collado</a:t>
            </a:r>
            <a:r>
              <a:rPr lang="en-US" dirty="0"/>
              <a:t>-Vides </a:t>
            </a:r>
          </a:p>
          <a:p>
            <a:r>
              <a:rPr lang="en-US" dirty="0"/>
              <a:t>Florida International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4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038"/>
            <a:ext cx="5157788" cy="68770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1483633" y="3663633"/>
            <a:ext cx="2255600" cy="2149600"/>
          </a:xfrm>
          <a:prstGeom prst="ellipse">
            <a:avLst/>
          </a:prstGeom>
          <a:noFill/>
          <a:ln w="762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64" name="Google Shape;64;p14"/>
          <p:cNvCxnSpPr>
            <a:cxnSpLocks/>
            <a:stCxn id="63" idx="6"/>
            <a:endCxn id="8" idx="1"/>
          </p:cNvCxnSpPr>
          <p:nvPr/>
        </p:nvCxnSpPr>
        <p:spPr>
          <a:xfrm flipV="1">
            <a:off x="3739233" y="4203331"/>
            <a:ext cx="1640351" cy="535102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" name="Google Shape;78;p16">
            <a:extLst>
              <a:ext uri="{FF2B5EF4-FFF2-40B4-BE49-F238E27FC236}">
                <a16:creationId xmlns:a16="http://schemas.microsoft.com/office/drawing/2014/main" id="{F4C68CDC-CF3B-E44C-B2C4-7CEE481CE4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4097" b="55652"/>
          <a:stretch/>
        </p:blipFill>
        <p:spPr>
          <a:xfrm>
            <a:off x="5379584" y="2243381"/>
            <a:ext cx="6680611" cy="39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9;p16">
            <a:extLst>
              <a:ext uri="{FF2B5EF4-FFF2-40B4-BE49-F238E27FC236}">
                <a16:creationId xmlns:a16="http://schemas.microsoft.com/office/drawing/2014/main" id="{4F03AF7E-6B68-E740-BD34-3982B032415C}"/>
              </a:ext>
            </a:extLst>
          </p:cNvPr>
          <p:cNvSpPr txBox="1"/>
          <p:nvPr/>
        </p:nvSpPr>
        <p:spPr>
          <a:xfrm>
            <a:off x="5559245" y="6163281"/>
            <a:ext cx="6500950" cy="60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Source</a:t>
            </a:r>
            <a:r>
              <a:rPr lang="en" dirty="0"/>
              <a:t>: </a:t>
            </a:r>
            <a:r>
              <a:rPr lang="en" sz="1100" dirty="0">
                <a:solidFill>
                  <a:schemeClr val="dk1"/>
                </a:solidFill>
              </a:rPr>
              <a:t>Schell, J., Goodwin, D. &amp; </a:t>
            </a:r>
            <a:r>
              <a:rPr lang="en" sz="1100" dirty="0" err="1">
                <a:solidFill>
                  <a:schemeClr val="dk1"/>
                </a:solidFill>
              </a:rPr>
              <a:t>Siuda</a:t>
            </a:r>
            <a:r>
              <a:rPr lang="en" sz="1100" dirty="0">
                <a:solidFill>
                  <a:schemeClr val="dk1"/>
                </a:solidFill>
              </a:rPr>
              <a:t>, A. 2015. Recent Sargassum Inundation Events in the Caribbean: Shipboard Observations Reveal Dominance of a Previously Rare Form. </a:t>
            </a:r>
            <a:r>
              <a:rPr lang="en" sz="1100" i="1" dirty="0">
                <a:solidFill>
                  <a:schemeClr val="dk1"/>
                </a:solidFill>
              </a:rPr>
              <a:t>Oceanography</a:t>
            </a:r>
            <a:r>
              <a:rPr lang="en" sz="1100" dirty="0">
                <a:solidFill>
                  <a:schemeClr val="dk1"/>
                </a:solidFill>
              </a:rPr>
              <a:t>. 28:8–10.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E8103-C74E-DC41-BE14-D37F668FD0FE}"/>
              </a:ext>
            </a:extLst>
          </p:cNvPr>
          <p:cNvSpPr txBox="1"/>
          <p:nvPr/>
        </p:nvSpPr>
        <p:spPr>
          <a:xfrm>
            <a:off x="5087559" y="90259"/>
            <a:ext cx="583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Let me introduce you to…….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A65BB-2F0C-A043-A451-20D89B1AD94E}"/>
              </a:ext>
            </a:extLst>
          </p:cNvPr>
          <p:cNvSpPr txBox="1"/>
          <p:nvPr/>
        </p:nvSpPr>
        <p:spPr>
          <a:xfrm>
            <a:off x="5379584" y="694719"/>
            <a:ext cx="650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Pelagic </a:t>
            </a:r>
            <a:r>
              <a:rPr lang="en-US" sz="6000" i="1" dirty="0"/>
              <a:t>Sargassum</a:t>
            </a:r>
            <a:r>
              <a:rPr lang="en-US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66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568" y="1582460"/>
            <a:ext cx="7814432" cy="471103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0" y="41967"/>
            <a:ext cx="12298017" cy="8326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400" dirty="0"/>
              <a:t>Since 2011, severity of </a:t>
            </a:r>
            <a:r>
              <a:rPr lang="en" sz="3400" i="1" dirty="0"/>
              <a:t>Sargassum</a:t>
            </a:r>
            <a:r>
              <a:rPr lang="en" sz="3400" dirty="0"/>
              <a:t> depends on geographical location</a:t>
            </a:r>
            <a:endParaRPr sz="3400" dirty="0"/>
          </a:p>
        </p:txBody>
      </p:sp>
      <p:pic>
        <p:nvPicPr>
          <p:cNvPr id="95" name="Google Shape;95;p18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410" y="744488"/>
            <a:ext cx="4587410" cy="611654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264231" y="6094216"/>
            <a:ext cx="4028127" cy="5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 dirty="0"/>
              <a:t>Hallandale Beach, FL USA, July 2018</a:t>
            </a:r>
            <a:endParaRPr sz="2000" dirty="0"/>
          </a:p>
        </p:txBody>
      </p:sp>
      <p:sp>
        <p:nvSpPr>
          <p:cNvPr id="97" name="Google Shape;97;p18"/>
          <p:cNvSpPr txBox="1"/>
          <p:nvPr/>
        </p:nvSpPr>
        <p:spPr>
          <a:xfrm>
            <a:off x="5960340" y="5587767"/>
            <a:ext cx="4999207" cy="5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Quintana </a:t>
            </a:r>
            <a:r>
              <a:rPr lang="en" sz="2400" dirty="0" err="1"/>
              <a:t>Roo</a:t>
            </a:r>
            <a:r>
              <a:rPr lang="en" sz="2400" dirty="0"/>
              <a:t>, MX August 2018</a:t>
            </a:r>
            <a:endParaRPr sz="2400" dirty="0"/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D0F03530-C0E5-2540-9FCD-D4D77BE9A25D}"/>
              </a:ext>
            </a:extLst>
          </p:cNvPr>
          <p:cNvSpPr/>
          <p:nvPr/>
        </p:nvSpPr>
        <p:spPr>
          <a:xfrm>
            <a:off x="4887188" y="41967"/>
            <a:ext cx="8321365" cy="6956854"/>
          </a:xfrm>
          <a:prstGeom prst="irregularSeal2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This regional problem is challenging existing local monitoring and satellite modelling programs. </a:t>
            </a:r>
            <a:r>
              <a:rPr lang="en-US" sz="2400" b="1" dirty="0">
                <a:solidFill>
                  <a:schemeClr val="tx1"/>
                </a:solidFill>
              </a:rPr>
              <a:t>Citizen science</a:t>
            </a:r>
            <a:r>
              <a:rPr lang="en-US" sz="2400" dirty="0">
                <a:solidFill>
                  <a:schemeClr val="tx1"/>
                </a:solidFill>
              </a:rPr>
              <a:t> can help ground-truth the models’ large geographical scope.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5EBD6B-B8E9-0049-93CC-4B39D24D6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9" y="1719195"/>
            <a:ext cx="5862551" cy="36292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2C7098-3568-DA46-A3D5-0BD5617BD737}"/>
              </a:ext>
            </a:extLst>
          </p:cNvPr>
          <p:cNvSpPr txBox="1"/>
          <p:nvPr/>
        </p:nvSpPr>
        <p:spPr>
          <a:xfrm>
            <a:off x="41190" y="5310880"/>
            <a:ext cx="5862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Sargassum Watch System (</a:t>
            </a:r>
            <a:r>
              <a:rPr lang="en-US" dirty="0" err="1"/>
              <a:t>SaWS</a:t>
            </a:r>
            <a:r>
              <a:rPr lang="en-US" dirty="0"/>
              <a:t>, Florida State Univ.)</a:t>
            </a:r>
          </a:p>
        </p:txBody>
      </p:sp>
    </p:spTree>
    <p:extLst>
      <p:ext uri="{BB962C8B-B14F-4D97-AF65-F5344CB8AC3E}">
        <p14:creationId xmlns:p14="http://schemas.microsoft.com/office/powerpoint/2010/main" val="11685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086836" y="3010436"/>
            <a:ext cx="2305318" cy="837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OPEN Database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09563" y="1285980"/>
            <a:ext cx="2459865" cy="1126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Epicollect5</a:t>
            </a:r>
          </a:p>
          <a:p>
            <a:pPr algn="ctr"/>
            <a:r>
              <a:rPr lang="en-US" sz="2000" dirty="0"/>
              <a:t>(FREE mobile app for </a:t>
            </a:r>
            <a:r>
              <a:rPr lang="en-US" sz="2000" i="1" dirty="0"/>
              <a:t>in situ </a:t>
            </a:r>
            <a:r>
              <a:rPr lang="en-US" sz="2000" dirty="0"/>
              <a:t>observations)</a:t>
            </a:r>
          </a:p>
        </p:txBody>
      </p:sp>
      <p:cxnSp>
        <p:nvCxnSpPr>
          <p:cNvPr id="37" name="Straight Arrow Connector 36"/>
          <p:cNvCxnSpPr>
            <a:cxnSpLocks/>
            <a:stCxn id="22" idx="2"/>
            <a:endCxn id="16" idx="0"/>
          </p:cNvCxnSpPr>
          <p:nvPr/>
        </p:nvCxnSpPr>
        <p:spPr>
          <a:xfrm flipH="1">
            <a:off x="9239495" y="2412883"/>
            <a:ext cx="1" cy="5975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867894" y="93433"/>
            <a:ext cx="2743200" cy="505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On-site observation</a:t>
            </a:r>
          </a:p>
        </p:txBody>
      </p:sp>
      <p:cxnSp>
        <p:nvCxnSpPr>
          <p:cNvPr id="43" name="Straight Arrow Connector 42"/>
          <p:cNvCxnSpPr>
            <a:stCxn id="39" idx="2"/>
            <a:endCxn id="22" idx="0"/>
          </p:cNvCxnSpPr>
          <p:nvPr/>
        </p:nvCxnSpPr>
        <p:spPr>
          <a:xfrm>
            <a:off x="9239494" y="598928"/>
            <a:ext cx="2" cy="6870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88" y="1488319"/>
            <a:ext cx="722223" cy="722223"/>
          </a:xfrm>
          <a:prstGeom prst="rect">
            <a:avLst/>
          </a:prstGeom>
        </p:spPr>
      </p:pic>
      <p:pic>
        <p:nvPicPr>
          <p:cNvPr id="40" name="Google Shape;128;p22">
            <a:extLst>
              <a:ext uri="{FF2B5EF4-FFF2-40B4-BE49-F238E27FC236}">
                <a16:creationId xmlns:a16="http://schemas.microsoft.com/office/drawing/2014/main" id="{74BD617D-A9F3-224C-9F34-94C79DA77A6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042101" cy="528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22">
            <a:extLst>
              <a:ext uri="{FF2B5EF4-FFF2-40B4-BE49-F238E27FC236}">
                <a16:creationId xmlns:a16="http://schemas.microsoft.com/office/drawing/2014/main" id="{8F241460-2046-814B-BD39-26D730C3775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375669" y="2137668"/>
            <a:ext cx="3908479" cy="553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848580-E99E-C147-9D20-A58739480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481" y="3942740"/>
            <a:ext cx="3694213" cy="2853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75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420187"/>
              </p:ext>
            </p:extLst>
          </p:nvPr>
        </p:nvGraphicFramePr>
        <p:xfrm>
          <a:off x="1458097" y="0"/>
          <a:ext cx="1073390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16CB70-54D5-3F40-96C6-26FA6F37C395}"/>
              </a:ext>
            </a:extLst>
          </p:cNvPr>
          <p:cNvSpPr txBox="1"/>
          <p:nvPr/>
        </p:nvSpPr>
        <p:spPr>
          <a:xfrm>
            <a:off x="3091596" y="904768"/>
            <a:ext cx="2662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of today, over 430 observations!.... &gt; 99% of it from South Florida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6E732-C918-1045-8EA1-18106BFABA97}"/>
              </a:ext>
            </a:extLst>
          </p:cNvPr>
          <p:cNvSpPr txBox="1"/>
          <p:nvPr/>
        </p:nvSpPr>
        <p:spPr>
          <a:xfrm>
            <a:off x="228145" y="5198674"/>
            <a:ext cx="21717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Very low </a:t>
            </a:r>
            <a:r>
              <a:rPr lang="en-US" i="1" dirty="0"/>
              <a:t>Sargassum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F2DE4-972E-DA4E-A498-E860A12CE425}"/>
              </a:ext>
            </a:extLst>
          </p:cNvPr>
          <p:cNvSpPr txBox="1"/>
          <p:nvPr/>
        </p:nvSpPr>
        <p:spPr>
          <a:xfrm>
            <a:off x="205749" y="620418"/>
            <a:ext cx="22164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Very high </a:t>
            </a:r>
            <a:r>
              <a:rPr lang="en-US" i="1" dirty="0"/>
              <a:t>Sargassum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C04F2-9852-404B-B0EF-130E18F2616E}"/>
              </a:ext>
            </a:extLst>
          </p:cNvPr>
          <p:cNvSpPr txBox="1"/>
          <p:nvPr/>
        </p:nvSpPr>
        <p:spPr>
          <a:xfrm>
            <a:off x="205749" y="4041344"/>
            <a:ext cx="217170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</a:t>
            </a:r>
            <a:r>
              <a:rPr lang="en-US" i="1" dirty="0"/>
              <a:t>Sargassum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D7E52-1731-1541-8FA3-D97A499C45EB}"/>
              </a:ext>
            </a:extLst>
          </p:cNvPr>
          <p:cNvSpPr txBox="1"/>
          <p:nvPr/>
        </p:nvSpPr>
        <p:spPr>
          <a:xfrm>
            <a:off x="205749" y="2884014"/>
            <a:ext cx="21717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Moderate </a:t>
            </a:r>
            <a:r>
              <a:rPr lang="en-US" i="1" dirty="0"/>
              <a:t>Sargassum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F3C4D-6DDE-6148-AB0C-F5973136D3BA}"/>
              </a:ext>
            </a:extLst>
          </p:cNvPr>
          <p:cNvSpPr txBox="1"/>
          <p:nvPr/>
        </p:nvSpPr>
        <p:spPr>
          <a:xfrm>
            <a:off x="205749" y="1750807"/>
            <a:ext cx="217170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</a:t>
            </a:r>
            <a:r>
              <a:rPr lang="en-US" i="1" dirty="0"/>
              <a:t>Sargassum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60014-22D4-9842-A3A3-E630ACEEC7C7}"/>
              </a:ext>
            </a:extLst>
          </p:cNvPr>
          <p:cNvSpPr txBox="1"/>
          <p:nvPr/>
        </p:nvSpPr>
        <p:spPr>
          <a:xfrm>
            <a:off x="123304" y="5709675"/>
            <a:ext cx="2336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(Accumulation categories from Dr. Marta García-Sánchez, and Dr. </a:t>
            </a:r>
            <a:r>
              <a:rPr lang="en-US" sz="1400" dirty="0" err="1"/>
              <a:t>Brigitta</a:t>
            </a:r>
            <a:r>
              <a:rPr lang="en-US" sz="1400" dirty="0"/>
              <a:t> van </a:t>
            </a:r>
            <a:r>
              <a:rPr lang="en-US" sz="1400" dirty="0" err="1"/>
              <a:t>Tussenbroek</a:t>
            </a:r>
            <a:r>
              <a:rPr lang="en-US" sz="1400" dirty="0"/>
              <a:t>, UNAM)</a:t>
            </a:r>
          </a:p>
        </p:txBody>
      </p:sp>
    </p:spTree>
    <p:extLst>
      <p:ext uri="{BB962C8B-B14F-4D97-AF65-F5344CB8AC3E}">
        <p14:creationId xmlns:p14="http://schemas.microsoft.com/office/powerpoint/2010/main" val="136592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1458097" y="0"/>
          <a:ext cx="1073390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66E732-C918-1045-8EA1-18106BFABA97}"/>
              </a:ext>
            </a:extLst>
          </p:cNvPr>
          <p:cNvSpPr txBox="1"/>
          <p:nvPr/>
        </p:nvSpPr>
        <p:spPr>
          <a:xfrm>
            <a:off x="228145" y="5198674"/>
            <a:ext cx="21717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Very low </a:t>
            </a:r>
            <a:r>
              <a:rPr lang="en-US" i="1" dirty="0"/>
              <a:t>Sargassum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F2DE4-972E-DA4E-A498-E860A12CE425}"/>
              </a:ext>
            </a:extLst>
          </p:cNvPr>
          <p:cNvSpPr txBox="1"/>
          <p:nvPr/>
        </p:nvSpPr>
        <p:spPr>
          <a:xfrm>
            <a:off x="205749" y="620418"/>
            <a:ext cx="22164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Very high </a:t>
            </a:r>
            <a:r>
              <a:rPr lang="en-US" i="1" dirty="0"/>
              <a:t>Sargassum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C04F2-9852-404B-B0EF-130E18F2616E}"/>
              </a:ext>
            </a:extLst>
          </p:cNvPr>
          <p:cNvSpPr txBox="1"/>
          <p:nvPr/>
        </p:nvSpPr>
        <p:spPr>
          <a:xfrm>
            <a:off x="205749" y="4041344"/>
            <a:ext cx="217170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</a:t>
            </a:r>
            <a:r>
              <a:rPr lang="en-US" i="1" dirty="0"/>
              <a:t>Sargassum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D7E52-1731-1541-8FA3-D97A499C45EB}"/>
              </a:ext>
            </a:extLst>
          </p:cNvPr>
          <p:cNvSpPr txBox="1"/>
          <p:nvPr/>
        </p:nvSpPr>
        <p:spPr>
          <a:xfrm>
            <a:off x="205749" y="2884014"/>
            <a:ext cx="21717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Moderate </a:t>
            </a:r>
            <a:r>
              <a:rPr lang="en-US" i="1" dirty="0"/>
              <a:t>Sargassum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F3C4D-6DDE-6148-AB0C-F5973136D3BA}"/>
              </a:ext>
            </a:extLst>
          </p:cNvPr>
          <p:cNvSpPr txBox="1"/>
          <p:nvPr/>
        </p:nvSpPr>
        <p:spPr>
          <a:xfrm>
            <a:off x="205749" y="1750807"/>
            <a:ext cx="217170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</a:t>
            </a:r>
            <a:r>
              <a:rPr lang="en-US" i="1" dirty="0"/>
              <a:t>Sargassum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60014-22D4-9842-A3A3-E630ACEEC7C7}"/>
              </a:ext>
            </a:extLst>
          </p:cNvPr>
          <p:cNvSpPr txBox="1"/>
          <p:nvPr/>
        </p:nvSpPr>
        <p:spPr>
          <a:xfrm>
            <a:off x="123304" y="5709675"/>
            <a:ext cx="2336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(Accumulation categories from Dr. Marta García-Sánchez, and Dr. </a:t>
            </a:r>
            <a:r>
              <a:rPr lang="en-US" sz="1400" dirty="0" err="1"/>
              <a:t>Brigitta</a:t>
            </a:r>
            <a:r>
              <a:rPr lang="en-US" sz="1400" dirty="0"/>
              <a:t> van </a:t>
            </a:r>
            <a:r>
              <a:rPr lang="en-US" sz="1400" dirty="0" err="1"/>
              <a:t>Tussenbroek</a:t>
            </a:r>
            <a:r>
              <a:rPr lang="en-US" sz="1400" dirty="0"/>
              <a:t>, UNAM)</a:t>
            </a:r>
          </a:p>
        </p:txBody>
      </p:sp>
    </p:spTree>
    <p:extLst>
      <p:ext uri="{BB962C8B-B14F-4D97-AF65-F5344CB8AC3E}">
        <p14:creationId xmlns:p14="http://schemas.microsoft.com/office/powerpoint/2010/main" val="220147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alga, animal, outdoor&#10;&#10;Description automatically generated">
            <a:extLst>
              <a:ext uri="{FF2B5EF4-FFF2-40B4-BE49-F238E27FC236}">
                <a16:creationId xmlns:a16="http://schemas.microsoft.com/office/drawing/2014/main" id="{004ABBC5-EBD2-8D40-922D-D021F4B7C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E27BF-5A04-444D-BB31-81A18E8D4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" y="5268955"/>
            <a:ext cx="12192000" cy="158428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Join the International </a:t>
            </a:r>
            <a:r>
              <a:rPr lang="en-US" i="1" dirty="0"/>
              <a:t>Sargassum</a:t>
            </a:r>
            <a:r>
              <a:rPr lang="en-US" dirty="0"/>
              <a:t> Network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SargNet</a:t>
            </a:r>
            <a:r>
              <a:rPr lang="en-US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884423-8E17-354F-9408-FB83372BCC64}"/>
              </a:ext>
            </a:extLst>
          </p:cNvPr>
          <p:cNvSpPr txBox="1">
            <a:spLocks/>
          </p:cNvSpPr>
          <p:nvPr/>
        </p:nvSpPr>
        <p:spPr>
          <a:xfrm>
            <a:off x="-6350" y="1189821"/>
            <a:ext cx="12195175" cy="15842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Interested in my citizen science project and/or </a:t>
            </a:r>
            <a:r>
              <a:rPr lang="en-US" i="1" dirty="0"/>
              <a:t>Sargassum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485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301</Words>
  <Application>Microsoft Macintosh PowerPoint</Application>
  <PresentationFormat>Widescreen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PIONEERING A CITIZEN SCIENCE APPROACH TO MONITOR LANDINGS OF PELAGIC SARGASSUM</vt:lpstr>
      <vt:lpstr>PowerPoint Presentation</vt:lpstr>
      <vt:lpstr>Since 2011, severity of Sargassum depends on geographical location</vt:lpstr>
      <vt:lpstr>PowerPoint Presentation</vt:lpstr>
      <vt:lpstr>PowerPoint Presentation</vt:lpstr>
      <vt:lpstr>PowerPoint Presentation</vt:lpstr>
      <vt:lpstr>Join the International Sargassum Network  (SargNet)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PIONEERING A CITIZEN SCIENCE APPROACH TO MONITOR LANDINGS OF PELAGIC SARGASSUM</dc:title>
  <dc:creator>Lowell Andrew Iporac</dc:creator>
  <cp:lastModifiedBy>Lowell Andrew Iporac</cp:lastModifiedBy>
  <cp:revision>49</cp:revision>
  <dcterms:created xsi:type="dcterms:W3CDTF">2019-06-20T01:49:23Z</dcterms:created>
  <dcterms:modified xsi:type="dcterms:W3CDTF">2019-10-21T18:04:29Z</dcterms:modified>
</cp:coreProperties>
</file>