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3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2"/>
  </p:notesMasterIdLst>
  <p:sldIdLst>
    <p:sldId id="256" r:id="rId2"/>
    <p:sldId id="266" r:id="rId3"/>
    <p:sldId id="267" r:id="rId4"/>
    <p:sldId id="271" r:id="rId5"/>
    <p:sldId id="275" r:id="rId6"/>
    <p:sldId id="273" r:id="rId7"/>
    <p:sldId id="287" r:id="rId8"/>
    <p:sldId id="278" r:id="rId9"/>
    <p:sldId id="288" r:id="rId10"/>
    <p:sldId id="277" r:id="rId11"/>
    <p:sldId id="276" r:id="rId12"/>
    <p:sldId id="281" r:id="rId13"/>
    <p:sldId id="282" r:id="rId14"/>
    <p:sldId id="268" r:id="rId15"/>
    <p:sldId id="260" r:id="rId16"/>
    <p:sldId id="279" r:id="rId17"/>
    <p:sldId id="286" r:id="rId18"/>
    <p:sldId id="280" r:id="rId19"/>
    <p:sldId id="284" r:id="rId20"/>
    <p:sldId id="283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226"/>
    <p:restoredTop sz="94595"/>
  </p:normalViewPr>
  <p:slideViewPr>
    <p:cSldViewPr snapToGrid="0" snapToObjects="1">
      <p:cViewPr varScale="1">
        <p:scale>
          <a:sx n="104" d="100"/>
          <a:sy n="104" d="100"/>
        </p:scale>
        <p:origin x="248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/Lowell/Downloads/citsciupdatedlast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Lowell/Dropbox/SargassumCitsci/DATA%20SETS/Sargassum%20CitSci%20Data%20With%20Summary%20Data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Lowell/Dropbox/SargassumCitsci/DATA%20SETS/Sargassum%20CitSci%20Data%20With%20Summary%20Data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Lowell/Desktop/SargassumCitsci/EPICOLLECT5%20DATA/Sargassum%20CitSci%20Data%20With%20Summary%20Data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Lowell/Dropbox/SargassumCitsci/DATA%20SETS/Sargassum%20CitSci%20Data%20With%20Summary%20Data.xlsx" TargetMode="Externa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/>
            </a:pPr>
            <a:r>
              <a:rPr lang="en-US" sz="2000" dirty="0"/>
              <a:t>Sargassum Accumulation</a:t>
            </a:r>
            <a:r>
              <a:rPr lang="en-US" sz="2000" baseline="0" dirty="0"/>
              <a:t> Frequencies (in Florida) from </a:t>
            </a:r>
            <a:r>
              <a:rPr lang="en-US" sz="2000" baseline="0" dirty="0" err="1"/>
              <a:t>CitSci</a:t>
            </a:r>
            <a:r>
              <a:rPr lang="en-US" sz="2000" baseline="0" dirty="0"/>
              <a:t> Data </a:t>
            </a:r>
          </a:p>
          <a:p>
            <a:pPr>
              <a:defRPr sz="2000"/>
            </a:pPr>
            <a:r>
              <a:rPr lang="en-US" sz="2000" baseline="0" dirty="0"/>
              <a:t>N = 72, March 2018 - Present</a:t>
            </a:r>
            <a:endParaRPr lang="en-US" sz="2000" dirty="0"/>
          </a:p>
        </c:rich>
      </c:tx>
      <c:layout>
        <c:manualLayout>
          <c:xMode val="edge"/>
          <c:yMode val="edge"/>
          <c:x val="0.15644740121404241"/>
          <c:y val="3.6336541265675121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2995495966748971"/>
          <c:y val="0.17972455526392533"/>
          <c:w val="0.85274897817662854"/>
          <c:h val="0.66266477107028288"/>
        </c:manualLayout>
      </c:layout>
      <c:barChart>
        <c:barDir val="col"/>
        <c:grouping val="clustered"/>
        <c:varyColors val="0"/>
        <c:ser>
          <c:idx val="0"/>
          <c:order val="0"/>
          <c:tx>
            <c:v>Frequency</c:v>
          </c:tx>
          <c:spPr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Sheet1!$T$3:$T$7</c:f>
              <c:strCache>
                <c:ptCount val="5"/>
                <c:pt idx="0">
                  <c:v>Very Low</c:v>
                </c:pt>
                <c:pt idx="1">
                  <c:v>Low</c:v>
                </c:pt>
                <c:pt idx="2">
                  <c:v>Moderate</c:v>
                </c:pt>
                <c:pt idx="3">
                  <c:v>High</c:v>
                </c:pt>
                <c:pt idx="4">
                  <c:v>Very High</c:v>
                </c:pt>
              </c:strCache>
            </c:strRef>
          </c:cat>
          <c:val>
            <c:numRef>
              <c:f>Sheet1!$U$3:$U$7</c:f>
              <c:numCache>
                <c:formatCode>General</c:formatCode>
                <c:ptCount val="5"/>
                <c:pt idx="0">
                  <c:v>30</c:v>
                </c:pt>
                <c:pt idx="1">
                  <c:v>28</c:v>
                </c:pt>
                <c:pt idx="2">
                  <c:v>9</c:v>
                </c:pt>
                <c:pt idx="3">
                  <c:v>3</c:v>
                </c:pt>
                <c:pt idx="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E4C-6342-BB8E-6229711431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1279566671"/>
        <c:axId val="1279568303"/>
      </c:barChart>
      <c:catAx>
        <c:axId val="1279566671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2000"/>
                  <a:t>Accumulation Category</a:t>
                </a:r>
              </a:p>
            </c:rich>
          </c:tx>
          <c:layout>
            <c:manualLayout>
              <c:xMode val="edge"/>
              <c:yMode val="edge"/>
              <c:x val="0.40162397271357386"/>
              <c:y val="0.93358825217173291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1279568303"/>
        <c:crosses val="autoZero"/>
        <c:auto val="1"/>
        <c:lblAlgn val="ctr"/>
        <c:lblOffset val="100"/>
        <c:noMultiLvlLbl val="0"/>
      </c:catAx>
      <c:valAx>
        <c:axId val="1279568303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2000"/>
                  <a:t>Frequency</a:t>
                </a:r>
              </a:p>
            </c:rich>
          </c:tx>
          <c:layout>
            <c:manualLayout>
              <c:xMode val="edge"/>
              <c:yMode val="edge"/>
              <c:x val="2.6730277877271749E-2"/>
              <c:y val="0.4397134244818026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1279566671"/>
        <c:crosses val="autoZero"/>
        <c:crossBetween val="between"/>
      </c:valAx>
      <c:spPr>
        <a:ln>
          <a:solidFill>
            <a:schemeClr val="tx1"/>
          </a:solidFill>
        </a:ln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915132173738342E-2"/>
          <c:y val="0.11542134831460675"/>
          <c:w val="0.55944039625076303"/>
          <c:h val="0.80065978058922405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781-2B4A-ADBB-957587265C74}"/>
              </c:ext>
            </c:extLst>
          </c:dPt>
          <c:dPt>
            <c:idx val="1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781-2B4A-ADBB-957587265C74}"/>
              </c:ext>
            </c:extLst>
          </c:dPt>
          <c:dPt>
            <c:idx val="2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781-2B4A-ADBB-957587265C7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781-2B4A-ADBB-957587265C74}"/>
              </c:ext>
            </c:extLst>
          </c:dPt>
          <c:dPt>
            <c:idx val="4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D781-2B4A-ADBB-957587265C74}"/>
              </c:ext>
            </c:extLst>
          </c:dPt>
          <c:cat>
            <c:strRef>
              <c:f>Participation!$A$3:$A$7</c:f>
              <c:strCache>
                <c:ptCount val="5"/>
                <c:pt idx="0">
                  <c:v>BCSTCP</c:v>
                </c:pt>
                <c:pt idx="1">
                  <c:v>MMRL</c:v>
                </c:pt>
                <c:pt idx="2">
                  <c:v>Miami Waterkeepers</c:v>
                </c:pt>
                <c:pt idx="3">
                  <c:v>Deering Estate</c:v>
                </c:pt>
                <c:pt idx="4">
                  <c:v>Public (Other)</c:v>
                </c:pt>
              </c:strCache>
            </c:strRef>
          </c:cat>
          <c:val>
            <c:numRef>
              <c:f>Participation!$D$3:$D$7</c:f>
              <c:numCache>
                <c:formatCode>General</c:formatCode>
                <c:ptCount val="5"/>
                <c:pt idx="0">
                  <c:v>25</c:v>
                </c:pt>
                <c:pt idx="1">
                  <c:v>10</c:v>
                </c:pt>
                <c:pt idx="2">
                  <c:v>2</c:v>
                </c:pt>
                <c:pt idx="3">
                  <c:v>9</c:v>
                </c:pt>
                <c:pt idx="4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D781-2B4A-ADBB-957587265C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2533437986635443"/>
          <c:y val="0.15156938027374675"/>
          <c:w val="0.35702335463453344"/>
          <c:h val="0.6566820676341077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8745118750400114E-2"/>
          <c:y val="0.17910569105691057"/>
          <c:w val="0.60576195506049546"/>
          <c:h val="0.80768260674732728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D9F-DE45-B04B-71D884E06C93}"/>
              </c:ext>
            </c:extLst>
          </c:dPt>
          <c:dPt>
            <c:idx val="1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D9F-DE45-B04B-71D884E06C93}"/>
              </c:ext>
            </c:extLst>
          </c:dPt>
          <c:dPt>
            <c:idx val="2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D9F-DE45-B04B-71D884E06C9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D9F-DE45-B04B-71D884E06C93}"/>
              </c:ext>
            </c:extLst>
          </c:dPt>
          <c:dPt>
            <c:idx val="4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AD9F-DE45-B04B-71D884E06C93}"/>
              </c:ext>
            </c:extLst>
          </c:dPt>
          <c:cat>
            <c:strRef>
              <c:f>Participation!$A$3:$A$7</c:f>
              <c:strCache>
                <c:ptCount val="5"/>
                <c:pt idx="0">
                  <c:v>BCSTCP </c:v>
                </c:pt>
                <c:pt idx="1">
                  <c:v>MMRL </c:v>
                </c:pt>
                <c:pt idx="2">
                  <c:v>Miami Waterkeepers</c:v>
                </c:pt>
                <c:pt idx="3">
                  <c:v>Deering Estate</c:v>
                </c:pt>
                <c:pt idx="4">
                  <c:v>Public (Other)</c:v>
                </c:pt>
              </c:strCache>
            </c:strRef>
          </c:cat>
          <c:val>
            <c:numRef>
              <c:f>Participation!$B$3:$B$7</c:f>
              <c:numCache>
                <c:formatCode>General</c:formatCode>
                <c:ptCount val="5"/>
                <c:pt idx="0">
                  <c:v>900</c:v>
                </c:pt>
                <c:pt idx="1">
                  <c:v>100</c:v>
                </c:pt>
                <c:pt idx="2">
                  <c:v>17</c:v>
                </c:pt>
                <c:pt idx="3">
                  <c:v>28</c:v>
                </c:pt>
                <c:pt idx="4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D9F-DE45-B04B-71D884E06C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 rtl="0"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58977439969016265"/>
          <c:y val="0.21797950598640925"/>
          <c:w val="0.28183296950918946"/>
          <c:h val="0.5841290044223924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2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>
                <a:solidFill>
                  <a:schemeClr val="tx1"/>
                </a:solidFill>
              </a:rPr>
              <a:t>Average </a:t>
            </a:r>
            <a:r>
              <a:rPr lang="en-US" sz="1800" i="1" dirty="0">
                <a:solidFill>
                  <a:schemeClr val="tx1"/>
                </a:solidFill>
              </a:rPr>
              <a:t>Sargassum</a:t>
            </a:r>
            <a:r>
              <a:rPr lang="en-US" sz="1800" dirty="0">
                <a:solidFill>
                  <a:schemeClr val="tx1"/>
                </a:solidFill>
              </a:rPr>
              <a:t> Accumulation Level in South</a:t>
            </a:r>
            <a:r>
              <a:rPr lang="en-US" sz="1800" baseline="0" dirty="0">
                <a:solidFill>
                  <a:schemeClr val="tx1"/>
                </a:solidFill>
              </a:rPr>
              <a:t> Florida</a:t>
            </a:r>
            <a:br>
              <a:rPr lang="en-US" sz="1800" baseline="0" dirty="0">
                <a:solidFill>
                  <a:schemeClr val="tx1"/>
                </a:solidFill>
              </a:rPr>
            </a:br>
            <a:r>
              <a:rPr lang="en-US" sz="1800" baseline="0" dirty="0">
                <a:solidFill>
                  <a:schemeClr val="tx1"/>
                </a:solidFill>
              </a:rPr>
              <a:t>(April – June 2019)</a:t>
            </a:r>
            <a:endParaRPr lang="en-US" sz="1800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18843071341337816"/>
          <c:y val="2.037037037037037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921999452593872"/>
          <c:y val="0.11688450627135454"/>
          <c:w val="0.83541290210048147"/>
          <c:h val="0.66313408007097696"/>
        </c:manualLayout>
      </c:layout>
      <c:lineChart>
        <c:grouping val="standard"/>
        <c:varyColors val="0"/>
        <c:ser>
          <c:idx val="0"/>
          <c:order val="0"/>
          <c:spPr>
            <a:ln w="7620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cust"/>
            <c:noEndCap val="0"/>
            <c:plus>
              <c:numRef>
                <c:f>AccumData!$AM$2:$AM$62</c:f>
                <c:numCache>
                  <c:formatCode>General</c:formatCode>
                  <c:ptCount val="61"/>
                  <c:pt idx="0">
                    <c:v>0.51754916950676566</c:v>
                  </c:pt>
                  <c:pt idx="1">
                    <c:v>0.51639777949432231</c:v>
                  </c:pt>
                  <c:pt idx="2">
                    <c:v>0.48795003647426666</c:v>
                  </c:pt>
                  <c:pt idx="3">
                    <c:v>0.70710678118654757</c:v>
                  </c:pt>
                  <c:pt idx="4">
                    <c:v>0.81649658092772603</c:v>
                  </c:pt>
                  <c:pt idx="5">
                    <c:v>0.81649658092772603</c:v>
                  </c:pt>
                  <c:pt idx="6">
                    <c:v>0.81649658092772603</c:v>
                  </c:pt>
                  <c:pt idx="7">
                    <c:v>0</c:v>
                  </c:pt>
                  <c:pt idx="8">
                    <c:v>0.37796447300922731</c:v>
                  </c:pt>
                  <c:pt idx="9">
                    <c:v>0.70710678118654757</c:v>
                  </c:pt>
                  <c:pt idx="10">
                    <c:v>0.48795003647426693</c:v>
                  </c:pt>
                  <c:pt idx="11">
                    <c:v>0.53452248382484879</c:v>
                  </c:pt>
                  <c:pt idx="12">
                    <c:v>0</c:v>
                  </c:pt>
                  <c:pt idx="13">
                    <c:v>0.53452248382484879</c:v>
                  </c:pt>
                  <c:pt idx="14">
                    <c:v>0.5345224838248489</c:v>
                  </c:pt>
                  <c:pt idx="15">
                    <c:v>0.92582009977255142</c:v>
                  </c:pt>
                  <c:pt idx="16">
                    <c:v>0.51754916950676566</c:v>
                  </c:pt>
                  <c:pt idx="17">
                    <c:v>0.40824829046386274</c:v>
                  </c:pt>
                  <c:pt idx="18">
                    <c:v>0.57735026918962629</c:v>
                  </c:pt>
                  <c:pt idx="19">
                    <c:v>0.54772255750516596</c:v>
                  </c:pt>
                  <c:pt idx="20">
                    <c:v>1.169045194450012</c:v>
                  </c:pt>
                  <c:pt idx="21">
                    <c:v>0.89442719099991574</c:v>
                  </c:pt>
                  <c:pt idx="22">
                    <c:v>0.89442719099991574</c:v>
                  </c:pt>
                  <c:pt idx="23">
                    <c:v>0</c:v>
                  </c:pt>
                  <c:pt idx="24">
                    <c:v>0.48795003647426693</c:v>
                  </c:pt>
                  <c:pt idx="25">
                    <c:v>0.53452248382484879</c:v>
                  </c:pt>
                  <c:pt idx="26">
                    <c:v>0.97590007294853331</c:v>
                  </c:pt>
                  <c:pt idx="27">
                    <c:v>0.40824829046386274</c:v>
                  </c:pt>
                  <c:pt idx="28">
                    <c:v>0.46291004988627571</c:v>
                  </c:pt>
                  <c:pt idx="29">
                    <c:v>0</c:v>
                  </c:pt>
                  <c:pt idx="30">
                    <c:v>0</c:v>
                  </c:pt>
                  <c:pt idx="31">
                    <c:v>0</c:v>
                  </c:pt>
                  <c:pt idx="32">
                    <c:v>0.54772255750516607</c:v>
                  </c:pt>
                  <c:pt idx="33">
                    <c:v>0.81649658092772637</c:v>
                  </c:pt>
                  <c:pt idx="34">
                    <c:v>1.0787197799411872</c:v>
                  </c:pt>
                  <c:pt idx="35">
                    <c:v>0.51754916950676566</c:v>
                  </c:pt>
                  <c:pt idx="36">
                    <c:v>0.75592894601845462</c:v>
                  </c:pt>
                  <c:pt idx="37">
                    <c:v>1.1037127426019049</c:v>
                  </c:pt>
                  <c:pt idx="38">
                    <c:v>0.95118973121134198</c:v>
                  </c:pt>
                  <c:pt idx="39">
                    <c:v>0.57735026918962629</c:v>
                  </c:pt>
                  <c:pt idx="40">
                    <c:v>0.53452248382484868</c:v>
                  </c:pt>
                  <c:pt idx="41">
                    <c:v>0.53452248382484879</c:v>
                  </c:pt>
                  <c:pt idx="42">
                    <c:v>0.83666002653407512</c:v>
                  </c:pt>
                  <c:pt idx="43">
                    <c:v>1.1952286093343936</c:v>
                  </c:pt>
                  <c:pt idx="44">
                    <c:v>0.64086994446165568</c:v>
                  </c:pt>
                  <c:pt idx="45">
                    <c:v>0.37796447300922731</c:v>
                  </c:pt>
                  <c:pt idx="46">
                    <c:v>0.54772255750516596</c:v>
                  </c:pt>
                  <c:pt idx="47">
                    <c:v>1.6193277068654823</c:v>
                  </c:pt>
                  <c:pt idx="48">
                    <c:v>0.57735026918962584</c:v>
                  </c:pt>
                  <c:pt idx="49">
                    <c:v>0</c:v>
                  </c:pt>
                  <c:pt idx="50">
                    <c:v>0</c:v>
                  </c:pt>
                  <c:pt idx="51">
                    <c:v>0</c:v>
                  </c:pt>
                  <c:pt idx="52">
                    <c:v>0</c:v>
                  </c:pt>
                  <c:pt idx="53">
                    <c:v>0</c:v>
                  </c:pt>
                  <c:pt idx="54">
                    <c:v>0</c:v>
                  </c:pt>
                  <c:pt idx="55">
                    <c:v>0</c:v>
                  </c:pt>
                  <c:pt idx="56">
                    <c:v>0</c:v>
                  </c:pt>
                  <c:pt idx="57">
                    <c:v>0</c:v>
                  </c:pt>
                  <c:pt idx="58">
                    <c:v>0</c:v>
                  </c:pt>
                  <c:pt idx="59">
                    <c:v>0</c:v>
                  </c:pt>
                  <c:pt idx="60">
                    <c:v>0</c:v>
                  </c:pt>
                </c:numCache>
              </c:numRef>
            </c:plus>
            <c:minus>
              <c:numRef>
                <c:f>AccumData!$AM$2:$AM$62</c:f>
                <c:numCache>
                  <c:formatCode>General</c:formatCode>
                  <c:ptCount val="61"/>
                  <c:pt idx="0">
                    <c:v>0.51754916950676566</c:v>
                  </c:pt>
                  <c:pt idx="1">
                    <c:v>0.51639777949432231</c:v>
                  </c:pt>
                  <c:pt idx="2">
                    <c:v>0.48795003647426666</c:v>
                  </c:pt>
                  <c:pt idx="3">
                    <c:v>0.70710678118654757</c:v>
                  </c:pt>
                  <c:pt idx="4">
                    <c:v>0.81649658092772603</c:v>
                  </c:pt>
                  <c:pt idx="5">
                    <c:v>0.81649658092772603</c:v>
                  </c:pt>
                  <c:pt idx="6">
                    <c:v>0.81649658092772603</c:v>
                  </c:pt>
                  <c:pt idx="7">
                    <c:v>0</c:v>
                  </c:pt>
                  <c:pt idx="8">
                    <c:v>0.37796447300922731</c:v>
                  </c:pt>
                  <c:pt idx="9">
                    <c:v>0.70710678118654757</c:v>
                  </c:pt>
                  <c:pt idx="10">
                    <c:v>0.48795003647426693</c:v>
                  </c:pt>
                  <c:pt idx="11">
                    <c:v>0.53452248382484879</c:v>
                  </c:pt>
                  <c:pt idx="12">
                    <c:v>0</c:v>
                  </c:pt>
                  <c:pt idx="13">
                    <c:v>0.53452248382484879</c:v>
                  </c:pt>
                  <c:pt idx="14">
                    <c:v>0.5345224838248489</c:v>
                  </c:pt>
                  <c:pt idx="15">
                    <c:v>0.92582009977255142</c:v>
                  </c:pt>
                  <c:pt idx="16">
                    <c:v>0.51754916950676566</c:v>
                  </c:pt>
                  <c:pt idx="17">
                    <c:v>0.40824829046386274</c:v>
                  </c:pt>
                  <c:pt idx="18">
                    <c:v>0.57735026918962629</c:v>
                  </c:pt>
                  <c:pt idx="19">
                    <c:v>0.54772255750516596</c:v>
                  </c:pt>
                  <c:pt idx="20">
                    <c:v>1.169045194450012</c:v>
                  </c:pt>
                  <c:pt idx="21">
                    <c:v>0.89442719099991574</c:v>
                  </c:pt>
                  <c:pt idx="22">
                    <c:v>0.89442719099991574</c:v>
                  </c:pt>
                  <c:pt idx="23">
                    <c:v>0</c:v>
                  </c:pt>
                  <c:pt idx="24">
                    <c:v>0.48795003647426693</c:v>
                  </c:pt>
                  <c:pt idx="25">
                    <c:v>0.53452248382484879</c:v>
                  </c:pt>
                  <c:pt idx="26">
                    <c:v>0.97590007294853331</c:v>
                  </c:pt>
                  <c:pt idx="27">
                    <c:v>0.40824829046386274</c:v>
                  </c:pt>
                  <c:pt idx="28">
                    <c:v>0.46291004988627571</c:v>
                  </c:pt>
                  <c:pt idx="29">
                    <c:v>0</c:v>
                  </c:pt>
                  <c:pt idx="30">
                    <c:v>0</c:v>
                  </c:pt>
                  <c:pt idx="31">
                    <c:v>0</c:v>
                  </c:pt>
                  <c:pt idx="32">
                    <c:v>0.54772255750516607</c:v>
                  </c:pt>
                  <c:pt idx="33">
                    <c:v>0.81649658092772637</c:v>
                  </c:pt>
                  <c:pt idx="34">
                    <c:v>1.0787197799411872</c:v>
                  </c:pt>
                  <c:pt idx="35">
                    <c:v>0.51754916950676566</c:v>
                  </c:pt>
                  <c:pt idx="36">
                    <c:v>0.75592894601845462</c:v>
                  </c:pt>
                  <c:pt idx="37">
                    <c:v>1.1037127426019049</c:v>
                  </c:pt>
                  <c:pt idx="38">
                    <c:v>0.95118973121134198</c:v>
                  </c:pt>
                  <c:pt idx="39">
                    <c:v>0.57735026918962629</c:v>
                  </c:pt>
                  <c:pt idx="40">
                    <c:v>0.53452248382484868</c:v>
                  </c:pt>
                  <c:pt idx="41">
                    <c:v>0.53452248382484879</c:v>
                  </c:pt>
                  <c:pt idx="42">
                    <c:v>0.83666002653407512</c:v>
                  </c:pt>
                  <c:pt idx="43">
                    <c:v>1.1952286093343936</c:v>
                  </c:pt>
                  <c:pt idx="44">
                    <c:v>0.64086994446165568</c:v>
                  </c:pt>
                  <c:pt idx="45">
                    <c:v>0.37796447300922731</c:v>
                  </c:pt>
                  <c:pt idx="46">
                    <c:v>0.54772255750516596</c:v>
                  </c:pt>
                  <c:pt idx="47">
                    <c:v>1.6193277068654823</c:v>
                  </c:pt>
                  <c:pt idx="48">
                    <c:v>0.57735026918962584</c:v>
                  </c:pt>
                  <c:pt idx="49">
                    <c:v>0</c:v>
                  </c:pt>
                  <c:pt idx="50">
                    <c:v>0</c:v>
                  </c:pt>
                  <c:pt idx="51">
                    <c:v>0</c:v>
                  </c:pt>
                  <c:pt idx="52">
                    <c:v>0</c:v>
                  </c:pt>
                  <c:pt idx="53">
                    <c:v>0</c:v>
                  </c:pt>
                  <c:pt idx="54">
                    <c:v>0</c:v>
                  </c:pt>
                  <c:pt idx="55">
                    <c:v>0</c:v>
                  </c:pt>
                  <c:pt idx="56">
                    <c:v>0</c:v>
                  </c:pt>
                  <c:pt idx="57">
                    <c:v>0</c:v>
                  </c:pt>
                  <c:pt idx="58">
                    <c:v>0</c:v>
                  </c:pt>
                  <c:pt idx="59">
                    <c:v>0</c:v>
                  </c:pt>
                  <c:pt idx="60">
                    <c:v>0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AccumData!$AK$2:$AK$62</c:f>
              <c:numCache>
                <c:formatCode>d\-mmm\-yy</c:formatCode>
                <c:ptCount val="61"/>
                <c:pt idx="0">
                  <c:v>43570</c:v>
                </c:pt>
                <c:pt idx="1">
                  <c:v>43571</c:v>
                </c:pt>
                <c:pt idx="2">
                  <c:v>43572</c:v>
                </c:pt>
                <c:pt idx="3">
                  <c:v>43573</c:v>
                </c:pt>
                <c:pt idx="4">
                  <c:v>43574</c:v>
                </c:pt>
                <c:pt idx="5">
                  <c:v>43575</c:v>
                </c:pt>
                <c:pt idx="6">
                  <c:v>43576</c:v>
                </c:pt>
                <c:pt idx="7">
                  <c:v>43577</c:v>
                </c:pt>
                <c:pt idx="8">
                  <c:v>43578</c:v>
                </c:pt>
                <c:pt idx="9">
                  <c:v>43579</c:v>
                </c:pt>
                <c:pt idx="10">
                  <c:v>43580</c:v>
                </c:pt>
                <c:pt idx="11">
                  <c:v>43581</c:v>
                </c:pt>
                <c:pt idx="12">
                  <c:v>43582</c:v>
                </c:pt>
                <c:pt idx="13">
                  <c:v>43583</c:v>
                </c:pt>
                <c:pt idx="14">
                  <c:v>43584</c:v>
                </c:pt>
                <c:pt idx="15">
                  <c:v>43585</c:v>
                </c:pt>
                <c:pt idx="16">
                  <c:v>43586</c:v>
                </c:pt>
                <c:pt idx="17">
                  <c:v>43587</c:v>
                </c:pt>
                <c:pt idx="18">
                  <c:v>43588</c:v>
                </c:pt>
                <c:pt idx="19">
                  <c:v>43589</c:v>
                </c:pt>
                <c:pt idx="20">
                  <c:v>43590</c:v>
                </c:pt>
                <c:pt idx="21">
                  <c:v>43591</c:v>
                </c:pt>
                <c:pt idx="22">
                  <c:v>43592</c:v>
                </c:pt>
                <c:pt idx="23">
                  <c:v>43593</c:v>
                </c:pt>
                <c:pt idx="24">
                  <c:v>43594</c:v>
                </c:pt>
                <c:pt idx="25">
                  <c:v>43595</c:v>
                </c:pt>
                <c:pt idx="26">
                  <c:v>43596</c:v>
                </c:pt>
                <c:pt idx="27">
                  <c:v>43597</c:v>
                </c:pt>
                <c:pt idx="28">
                  <c:v>43598</c:v>
                </c:pt>
                <c:pt idx="29">
                  <c:v>43599</c:v>
                </c:pt>
                <c:pt idx="30">
                  <c:v>43600</c:v>
                </c:pt>
                <c:pt idx="31">
                  <c:v>43601</c:v>
                </c:pt>
                <c:pt idx="32">
                  <c:v>43602</c:v>
                </c:pt>
                <c:pt idx="33">
                  <c:v>43603</c:v>
                </c:pt>
                <c:pt idx="34">
                  <c:v>43604</c:v>
                </c:pt>
                <c:pt idx="35">
                  <c:v>43605</c:v>
                </c:pt>
                <c:pt idx="36">
                  <c:v>43606</c:v>
                </c:pt>
                <c:pt idx="37">
                  <c:v>43607</c:v>
                </c:pt>
                <c:pt idx="38">
                  <c:v>43608</c:v>
                </c:pt>
                <c:pt idx="39">
                  <c:v>43609</c:v>
                </c:pt>
                <c:pt idx="40">
                  <c:v>43610</c:v>
                </c:pt>
                <c:pt idx="41">
                  <c:v>43611</c:v>
                </c:pt>
                <c:pt idx="42">
                  <c:v>43612</c:v>
                </c:pt>
                <c:pt idx="43">
                  <c:v>43613</c:v>
                </c:pt>
                <c:pt idx="44">
                  <c:v>43614</c:v>
                </c:pt>
                <c:pt idx="45">
                  <c:v>43615</c:v>
                </c:pt>
                <c:pt idx="46">
                  <c:v>43616</c:v>
                </c:pt>
                <c:pt idx="47">
                  <c:v>43617</c:v>
                </c:pt>
                <c:pt idx="48">
                  <c:v>43618</c:v>
                </c:pt>
                <c:pt idx="49">
                  <c:v>43619</c:v>
                </c:pt>
                <c:pt idx="50">
                  <c:v>43620</c:v>
                </c:pt>
                <c:pt idx="51">
                  <c:v>43621</c:v>
                </c:pt>
                <c:pt idx="52">
                  <c:v>43622</c:v>
                </c:pt>
                <c:pt idx="53">
                  <c:v>43623</c:v>
                </c:pt>
                <c:pt idx="54">
                  <c:v>43624</c:v>
                </c:pt>
                <c:pt idx="55">
                  <c:v>43625</c:v>
                </c:pt>
                <c:pt idx="56">
                  <c:v>43626</c:v>
                </c:pt>
                <c:pt idx="57">
                  <c:v>43627</c:v>
                </c:pt>
                <c:pt idx="58">
                  <c:v>43628</c:v>
                </c:pt>
                <c:pt idx="59">
                  <c:v>43629</c:v>
                </c:pt>
                <c:pt idx="60">
                  <c:v>43630</c:v>
                </c:pt>
              </c:numCache>
            </c:numRef>
          </c:cat>
          <c:val>
            <c:numRef>
              <c:f>AccumData!$AL$2:$AL$62</c:f>
              <c:numCache>
                <c:formatCode>0.00</c:formatCode>
                <c:ptCount val="61"/>
                <c:pt idx="0">
                  <c:v>1.375</c:v>
                </c:pt>
                <c:pt idx="1">
                  <c:v>1.3333333333333333</c:v>
                </c:pt>
                <c:pt idx="2">
                  <c:v>1.2857142857142858</c:v>
                </c:pt>
                <c:pt idx="3">
                  <c:v>2</c:v>
                </c:pt>
                <c:pt idx="4">
                  <c:v>2</c:v>
                </c:pt>
                <c:pt idx="5">
                  <c:v>1.3333333333333333</c:v>
                </c:pt>
                <c:pt idx="6">
                  <c:v>1.3333333333333333</c:v>
                </c:pt>
                <c:pt idx="7">
                  <c:v>1</c:v>
                </c:pt>
                <c:pt idx="8">
                  <c:v>1.1428571428571428</c:v>
                </c:pt>
                <c:pt idx="9">
                  <c:v>2.25</c:v>
                </c:pt>
                <c:pt idx="10">
                  <c:v>2.2857142857142856</c:v>
                </c:pt>
                <c:pt idx="11">
                  <c:v>2.5</c:v>
                </c:pt>
                <c:pt idx="12">
                  <c:v>1</c:v>
                </c:pt>
                <c:pt idx="13">
                  <c:v>1.5</c:v>
                </c:pt>
                <c:pt idx="14">
                  <c:v>2.4285714285714284</c:v>
                </c:pt>
                <c:pt idx="15">
                  <c:v>3</c:v>
                </c:pt>
                <c:pt idx="16">
                  <c:v>2.625</c:v>
                </c:pt>
                <c:pt idx="17">
                  <c:v>2.1666666666666665</c:v>
                </c:pt>
                <c:pt idx="18">
                  <c:v>2.3333333333333335</c:v>
                </c:pt>
                <c:pt idx="19">
                  <c:v>2.4</c:v>
                </c:pt>
                <c:pt idx="20">
                  <c:v>2.1666666666666665</c:v>
                </c:pt>
                <c:pt idx="21">
                  <c:v>1.4</c:v>
                </c:pt>
                <c:pt idx="22">
                  <c:v>1.4</c:v>
                </c:pt>
                <c:pt idx="23">
                  <c:v>1</c:v>
                </c:pt>
                <c:pt idx="24">
                  <c:v>2.2857142857142856</c:v>
                </c:pt>
                <c:pt idx="25">
                  <c:v>2</c:v>
                </c:pt>
                <c:pt idx="26">
                  <c:v>2.5714285714285716</c:v>
                </c:pt>
                <c:pt idx="27">
                  <c:v>1.8333333333333333</c:v>
                </c:pt>
                <c:pt idx="28">
                  <c:v>1.25</c:v>
                </c:pt>
                <c:pt idx="29">
                  <c:v>1</c:v>
                </c:pt>
                <c:pt idx="30">
                  <c:v>1</c:v>
                </c:pt>
                <c:pt idx="31">
                  <c:v>1</c:v>
                </c:pt>
                <c:pt idx="32">
                  <c:v>2.5</c:v>
                </c:pt>
                <c:pt idx="33">
                  <c:v>2.3333333333333335</c:v>
                </c:pt>
                <c:pt idx="34">
                  <c:v>2.1818181818181817</c:v>
                </c:pt>
                <c:pt idx="35">
                  <c:v>2.375</c:v>
                </c:pt>
                <c:pt idx="36">
                  <c:v>2.2857142857142856</c:v>
                </c:pt>
                <c:pt idx="37">
                  <c:v>2.7272727272727271</c:v>
                </c:pt>
                <c:pt idx="38">
                  <c:v>2.2857142857142856</c:v>
                </c:pt>
                <c:pt idx="39">
                  <c:v>2.3333333333333335</c:v>
                </c:pt>
                <c:pt idx="40">
                  <c:v>1.4285714285714286</c:v>
                </c:pt>
                <c:pt idx="41">
                  <c:v>1.5</c:v>
                </c:pt>
                <c:pt idx="42">
                  <c:v>2.8</c:v>
                </c:pt>
                <c:pt idx="43">
                  <c:v>2</c:v>
                </c:pt>
                <c:pt idx="44">
                  <c:v>2.125</c:v>
                </c:pt>
                <c:pt idx="45">
                  <c:v>1.1428571428571428</c:v>
                </c:pt>
                <c:pt idx="46" formatCode="General">
                  <c:v>1.6</c:v>
                </c:pt>
                <c:pt idx="47" formatCode="General">
                  <c:v>2.8</c:v>
                </c:pt>
                <c:pt idx="48" formatCode="General">
                  <c:v>1.3333333333333333</c:v>
                </c:pt>
                <c:pt idx="49" formatCode="General">
                  <c:v>1</c:v>
                </c:pt>
                <c:pt idx="50" formatCode="General">
                  <c:v>1</c:v>
                </c:pt>
                <c:pt idx="51" formatCode="General">
                  <c:v>1</c:v>
                </c:pt>
                <c:pt idx="52" formatCode="General">
                  <c:v>1</c:v>
                </c:pt>
                <c:pt idx="53" formatCode="General">
                  <c:v>1</c:v>
                </c:pt>
                <c:pt idx="54" formatCode="General">
                  <c:v>1</c:v>
                </c:pt>
                <c:pt idx="55" formatCode="General">
                  <c:v>1</c:v>
                </c:pt>
                <c:pt idx="56" formatCode="General">
                  <c:v>1</c:v>
                </c:pt>
                <c:pt idx="57" formatCode="General">
                  <c:v>1</c:v>
                </c:pt>
                <c:pt idx="58" formatCode="General">
                  <c:v>1</c:v>
                </c:pt>
                <c:pt idx="59" formatCode="General">
                  <c:v>1</c:v>
                </c:pt>
                <c:pt idx="60" formatCode="General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56F-2E4C-9A12-40C8D0FBD1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67209376"/>
        <c:axId val="967152000"/>
      </c:lineChart>
      <c:dateAx>
        <c:axId val="967209376"/>
        <c:scaling>
          <c:orientation val="minMax"/>
        </c:scaling>
        <c:delete val="0"/>
        <c:axPos val="b"/>
        <c:numFmt formatCode="d\-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67152000"/>
        <c:crosses val="autoZero"/>
        <c:auto val="1"/>
        <c:lblOffset val="100"/>
        <c:baseTimeUnit val="days"/>
      </c:dateAx>
      <c:valAx>
        <c:axId val="967152000"/>
        <c:scaling>
          <c:orientation val="minMax"/>
          <c:max val="5"/>
          <c:min val="1"/>
        </c:scaling>
        <c:delete val="0"/>
        <c:axPos val="l"/>
        <c:majorGridlines>
          <c:spPr>
            <a:ln w="9525" cap="flat" cmpd="sng" algn="ctr">
              <a:solidFill>
                <a:schemeClr val="accent4">
                  <a:lumMod val="50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67209376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i="1"/>
              <a:t>Sargassum</a:t>
            </a:r>
            <a:r>
              <a:rPr lang="en-US" sz="2400"/>
              <a:t> Species Relative Frequency</a:t>
            </a:r>
            <a:r>
              <a:rPr lang="en-US" sz="2400" baseline="0"/>
              <a:t> April -June 2019</a:t>
            </a:r>
            <a:endParaRPr lang="en-US" sz="24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4371981627296601"/>
          <c:y val="0.20190477649437799"/>
          <c:w val="0.82016907261592298"/>
          <c:h val="0.57169122828518004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  <a:effectLst/>
          </c:spPr>
          <c:invertIfNegative val="0"/>
          <c:errBars>
            <c:errBarType val="plus"/>
            <c:errValType val="cust"/>
            <c:noEndCap val="0"/>
            <c:plus>
              <c:numRef>
                <c:f>'Sarg Species Data'!$C$65:$E$65</c:f>
                <c:numCache>
                  <c:formatCode>General</c:formatCode>
                  <c:ptCount val="3"/>
                  <c:pt idx="0">
                    <c:v>0.33179184877608148</c:v>
                  </c:pt>
                  <c:pt idx="1">
                    <c:v>0.24301759844775644</c:v>
                  </c:pt>
                  <c:pt idx="2">
                    <c:v>0.34160782812282825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'Sarg Species Data'!$C$2:$E$2</c:f>
              <c:strCache>
                <c:ptCount val="3"/>
                <c:pt idx="0">
                  <c:v>S. natans I</c:v>
                </c:pt>
                <c:pt idx="1">
                  <c:v>S. natans VIII</c:v>
                </c:pt>
                <c:pt idx="2">
                  <c:v>S. fluitans III</c:v>
                </c:pt>
              </c:strCache>
            </c:strRef>
          </c:cat>
          <c:val>
            <c:numRef>
              <c:f>'Sarg Species Data'!$C$64:$E$64</c:f>
              <c:numCache>
                <c:formatCode>0.00</c:formatCode>
                <c:ptCount val="3"/>
                <c:pt idx="0">
                  <c:v>0.55517067631821726</c:v>
                </c:pt>
                <c:pt idx="1">
                  <c:v>0.27584628486267831</c:v>
                </c:pt>
                <c:pt idx="2">
                  <c:v>0.64172805336739758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21D-5343-AE22-86BDE3CBB7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"/>
        <c:axId val="897252928"/>
        <c:axId val="897259424"/>
      </c:barChart>
      <c:catAx>
        <c:axId val="89725292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200" i="1"/>
                  <a:t>Sargassum</a:t>
                </a:r>
                <a:r>
                  <a:rPr lang="en-US" sz="2200"/>
                  <a:t> Species</a:t>
                </a:r>
              </a:p>
            </c:rich>
          </c:tx>
          <c:layout>
            <c:manualLayout>
              <c:xMode val="edge"/>
              <c:yMode val="edge"/>
              <c:x val="0.43682367817177553"/>
              <c:y val="0.8901570066215406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1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97259424"/>
        <c:crosses val="autoZero"/>
        <c:auto val="1"/>
        <c:lblAlgn val="ctr"/>
        <c:lblOffset val="100"/>
        <c:noMultiLvlLbl val="0"/>
      </c:catAx>
      <c:valAx>
        <c:axId val="897259424"/>
        <c:scaling>
          <c:orientation val="minMax"/>
          <c:max val="1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/>
                  <a:t>Relative Frequency</a:t>
                </a:r>
              </a:p>
            </c:rich>
          </c:tx>
          <c:layout>
            <c:manualLayout>
              <c:xMode val="edge"/>
              <c:yMode val="edge"/>
              <c:x val="1.887485762357205E-2"/>
              <c:y val="0.322513867136078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972529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0.39941</cdr:x>
      <cdr:y>0.44944</cdr:y>
    </cdr:from>
    <cdr:to>
      <cdr:x>0.58587</cdr:x>
      <cdr:y>0.57303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A9B48228-D7BB-8742-8ED4-2B9C3C740344}"/>
            </a:ext>
          </a:extLst>
        </cdr:cNvPr>
        <cdr:cNvSpPr txBox="1"/>
      </cdr:nvSpPr>
      <cdr:spPr>
        <a:xfrm xmlns:a="http://schemas.openxmlformats.org/drawingml/2006/main">
          <a:off x="2584450" y="2032000"/>
          <a:ext cx="1206500" cy="558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0.59459</cdr:x>
      <cdr:y>0.15327</cdr:y>
    </cdr:from>
    <cdr:to>
      <cdr:x>0.84363</cdr:x>
      <cdr:y>0.20352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5802F200-8200-1C4E-B436-CAA03D1EEDF9}"/>
            </a:ext>
          </a:extLst>
        </cdr:cNvPr>
        <cdr:cNvSpPr txBox="1"/>
      </cdr:nvSpPr>
      <cdr:spPr>
        <a:xfrm xmlns:a="http://schemas.openxmlformats.org/drawingml/2006/main">
          <a:off x="3911600" y="774700"/>
          <a:ext cx="1638300" cy="254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0.25366</cdr:x>
      <cdr:y>0.16732</cdr:y>
    </cdr:from>
    <cdr:to>
      <cdr:x>0.29756</cdr:x>
      <cdr:y>0.22568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320800" y="546100"/>
          <a:ext cx="228600" cy="1905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/>
            <a:t>A</a:t>
          </a:r>
        </a:p>
      </cdr:txBody>
    </cdr:sp>
  </cdr:relSizeAnchor>
  <cdr:relSizeAnchor xmlns:cdr="http://schemas.openxmlformats.org/drawingml/2006/chartDrawing">
    <cdr:from>
      <cdr:x>0.53171</cdr:x>
      <cdr:y>0.393</cdr:y>
    </cdr:from>
    <cdr:to>
      <cdr:x>0.5878</cdr:x>
      <cdr:y>0.47082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768600" y="1282700"/>
          <a:ext cx="292100" cy="254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/>
            <a:t>B</a:t>
          </a:r>
        </a:p>
      </cdr:txBody>
    </cdr:sp>
  </cdr:relSizeAnchor>
  <cdr:relSizeAnchor xmlns:cdr="http://schemas.openxmlformats.org/drawingml/2006/chartDrawing">
    <cdr:from>
      <cdr:x>0.80488</cdr:x>
      <cdr:y>0.13619</cdr:y>
    </cdr:from>
    <cdr:to>
      <cdr:x>0.85122</cdr:x>
      <cdr:y>0.20233</cdr:y>
    </cdr:to>
    <cdr:sp macro="" textlink="">
      <cdr:nvSpPr>
        <cdr:cNvPr id="4" name="TextBox 3"/>
        <cdr:cNvSpPr txBox="1"/>
      </cdr:nvSpPr>
      <cdr:spPr>
        <a:xfrm xmlns:a="http://schemas.openxmlformats.org/drawingml/2006/main" flipH="1">
          <a:off x="4191000" y="444500"/>
          <a:ext cx="241300" cy="2159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/>
            <a:t>A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0D8007-EB6C-5D46-A6DE-6277B6D2A473}" type="datetimeFigureOut">
              <a:rPr lang="en-US" smtClean="0"/>
              <a:t>2/11/20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73BA42-88A4-224D-98A2-7B279A8DE3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792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561c843b97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561c843b97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40787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561c843b97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561c843b97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970367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Include time zone</a:t>
            </a:r>
            <a:br>
              <a:rPr lang="en-US" dirty="0"/>
            </a:br>
            <a:r>
              <a:rPr lang="en-US" dirty="0"/>
              <a:t>at that level of analysis, S. </a:t>
            </a:r>
            <a:r>
              <a:rPr lang="en-US" dirty="0" err="1"/>
              <a:t>florida</a:t>
            </a:r>
            <a:r>
              <a:rPr lang="en-US" dirty="0"/>
              <a:t> is not heavily impacted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73BA42-88A4-224D-98A2-7B279A8DE30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1501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Reduce geographic variability, increase time series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73BA42-88A4-224D-98A2-7B279A8DE30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042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Systematic, higher quality data</a:t>
            </a:r>
            <a:br>
              <a:rPr lang="en-US" dirty="0"/>
            </a:br>
            <a:r>
              <a:rPr lang="en-US" dirty="0"/>
              <a:t>Time Frame (March 2018-Present)</a:t>
            </a:r>
          </a:p>
          <a:p>
            <a:r>
              <a:rPr lang="en-US" dirty="0"/>
              <a:t>Majority of data is collected since April 2019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73BA42-88A4-224D-98A2-7B279A8DE30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5930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Anyone can download the app!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71B6F2-64BB-B34E-85D3-A4BBC02CBB1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9032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 = 3-8 per day, depending on seasonality of groups.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71B6F2-64BB-B34E-85D3-A4BBC02CBB1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7157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08FE-F6E0-9141-A494-E326EBE77ACD}" type="datetimeFigureOut">
              <a:rPr lang="en-US" smtClean="0"/>
              <a:t>2/11/20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9290A-37CF-7445-A06C-10438DE94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952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08FE-F6E0-9141-A494-E326EBE77ACD}" type="datetimeFigureOut">
              <a:rPr lang="en-US" smtClean="0"/>
              <a:t>2/11/20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9290A-37CF-7445-A06C-10438DE94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060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08FE-F6E0-9141-A494-E326EBE77ACD}" type="datetimeFigureOut">
              <a:rPr lang="en-US" smtClean="0"/>
              <a:t>2/11/20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9290A-37CF-7445-A06C-10438DE94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235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78709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08FE-F6E0-9141-A494-E326EBE77ACD}" type="datetimeFigureOut">
              <a:rPr lang="en-US" smtClean="0"/>
              <a:t>2/11/20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9290A-37CF-7445-A06C-10438DE94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488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08FE-F6E0-9141-A494-E326EBE77ACD}" type="datetimeFigureOut">
              <a:rPr lang="en-US" smtClean="0"/>
              <a:t>2/11/20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9290A-37CF-7445-A06C-10438DE94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481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08FE-F6E0-9141-A494-E326EBE77ACD}" type="datetimeFigureOut">
              <a:rPr lang="en-US" smtClean="0"/>
              <a:t>2/11/20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9290A-37CF-7445-A06C-10438DE94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060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08FE-F6E0-9141-A494-E326EBE77ACD}" type="datetimeFigureOut">
              <a:rPr lang="en-US" smtClean="0"/>
              <a:t>2/11/20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9290A-37CF-7445-A06C-10438DE94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049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08FE-F6E0-9141-A494-E326EBE77ACD}" type="datetimeFigureOut">
              <a:rPr lang="en-US" smtClean="0"/>
              <a:t>2/11/20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9290A-37CF-7445-A06C-10438DE94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6135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08FE-F6E0-9141-A494-E326EBE77ACD}" type="datetimeFigureOut">
              <a:rPr lang="en-US" smtClean="0"/>
              <a:t>2/11/20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9290A-37CF-7445-A06C-10438DE94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894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08FE-F6E0-9141-A494-E326EBE77ACD}" type="datetimeFigureOut">
              <a:rPr lang="en-US" smtClean="0"/>
              <a:t>2/11/20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9290A-37CF-7445-A06C-10438DE94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1815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08FE-F6E0-9141-A494-E326EBE77ACD}" type="datetimeFigureOut">
              <a:rPr lang="en-US" smtClean="0"/>
              <a:t>2/11/20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9290A-37CF-7445-A06C-10438DE94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070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AB08FE-F6E0-9141-A494-E326EBE77ACD}" type="datetimeFigureOut">
              <a:rPr lang="en-US" smtClean="0"/>
              <a:t>2/11/20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D9290A-37CF-7445-A06C-10438DE94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2215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tiff"/><Relationship Id="rId4" Type="http://schemas.openxmlformats.org/officeDocument/2006/relationships/image" Target="../media/image17.tif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tiff"/><Relationship Id="rId5" Type="http://schemas.openxmlformats.org/officeDocument/2006/relationships/image" Target="../media/image25.png"/><Relationship Id="rId4" Type="http://schemas.openxmlformats.org/officeDocument/2006/relationships/image" Target="../media/image24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tiff"/><Relationship Id="rId13" Type="http://schemas.openxmlformats.org/officeDocument/2006/relationships/image" Target="../media/image22.png"/><Relationship Id="rId3" Type="http://schemas.openxmlformats.org/officeDocument/2006/relationships/image" Target="../media/image17.tiff"/><Relationship Id="rId7" Type="http://schemas.openxmlformats.org/officeDocument/2006/relationships/image" Target="../media/image30.png"/><Relationship Id="rId12" Type="http://schemas.openxmlformats.org/officeDocument/2006/relationships/image" Target="../media/image35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11" Type="http://schemas.openxmlformats.org/officeDocument/2006/relationships/image" Target="../media/image34.tiff"/><Relationship Id="rId5" Type="http://schemas.openxmlformats.org/officeDocument/2006/relationships/image" Target="../media/image3.tiff"/><Relationship Id="rId15" Type="http://schemas.openxmlformats.org/officeDocument/2006/relationships/image" Target="../media/image37.png"/><Relationship Id="rId10" Type="http://schemas.openxmlformats.org/officeDocument/2006/relationships/image" Target="../media/image33.tiff"/><Relationship Id="rId4" Type="http://schemas.openxmlformats.org/officeDocument/2006/relationships/image" Target="../media/image18.tiff"/><Relationship Id="rId9" Type="http://schemas.openxmlformats.org/officeDocument/2006/relationships/image" Target="../media/image32.png"/><Relationship Id="rId1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jpeg"/><Relationship Id="rId5" Type="http://schemas.openxmlformats.org/officeDocument/2006/relationships/image" Target="../media/image4.jp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chart" Target="../charts/chart1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050FE-B025-D248-8143-486868AA9C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60423" y="172995"/>
            <a:ext cx="5984788" cy="3256005"/>
          </a:xfrm>
        </p:spPr>
        <p:txBody>
          <a:bodyPr>
            <a:noAutofit/>
          </a:bodyPr>
          <a:lstStyle/>
          <a:p>
            <a:r>
              <a:rPr lang="en-US" sz="4400" dirty="0"/>
              <a:t>Lessons and challenges in piloting a citizen science </a:t>
            </a:r>
            <a:br>
              <a:rPr lang="en-US" sz="4400" dirty="0"/>
            </a:br>
            <a:r>
              <a:rPr lang="en-US" sz="4400" dirty="0"/>
              <a:t>project to monitor pelagic </a:t>
            </a:r>
            <a:r>
              <a:rPr lang="en-US" sz="4400" i="1" dirty="0"/>
              <a:t>Sargassum</a:t>
            </a:r>
            <a:r>
              <a:rPr lang="en-US" sz="4400" dirty="0"/>
              <a:t> landings in South Florida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70AC99-7C07-F945-A31F-D40D6D8FE7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81067" y="3866817"/>
            <a:ext cx="5143499" cy="1325562"/>
          </a:xfrm>
        </p:spPr>
        <p:txBody>
          <a:bodyPr>
            <a:normAutofit lnSpcReduction="10000"/>
          </a:bodyPr>
          <a:lstStyle/>
          <a:p>
            <a:r>
              <a:rPr lang="en-US" u="sng" dirty="0"/>
              <a:t>Lowell Andrew R. Iporac</a:t>
            </a:r>
          </a:p>
          <a:p>
            <a:r>
              <a:rPr lang="en-US" dirty="0"/>
              <a:t>Dr. Ligia </a:t>
            </a:r>
            <a:r>
              <a:rPr lang="en-US" dirty="0" err="1"/>
              <a:t>Collado</a:t>
            </a:r>
            <a:r>
              <a:rPr lang="en-US" dirty="0"/>
              <a:t>-Vides</a:t>
            </a:r>
          </a:p>
          <a:p>
            <a:r>
              <a:rPr lang="en-US" dirty="0"/>
              <a:t>Dr. </a:t>
            </a:r>
            <a:r>
              <a:rPr lang="en-US"/>
              <a:t>Derek Burkholder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FB906A-86F3-2646-A3AF-A13DBFDE1B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42C69A-D8F2-9845-AE58-342E8BB3FE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2740" y="5359443"/>
            <a:ext cx="3148210" cy="13255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DF0CA4-C135-1B40-B6A6-08F075C6BC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8814" y="5484233"/>
            <a:ext cx="3162212" cy="1123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5372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FCF8C70-8C67-8F46-A795-36A40723DE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We need a user-</a:t>
            </a:r>
            <a:r>
              <a:rPr lang="en-US" b="1" u="sng" dirty="0"/>
              <a:t>friendly</a:t>
            </a:r>
            <a:r>
              <a:rPr lang="en-US" dirty="0"/>
              <a:t> citizen science app...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3FA86F-E175-3648-A54F-78F200C954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3615" y="3984171"/>
            <a:ext cx="5857054" cy="203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2108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62ED9-90CC-F842-A438-FE5B38216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…… And we need target groups to use the app!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4B0938-A67B-6844-B379-3C585BF795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847" y="2249712"/>
            <a:ext cx="4790997" cy="17018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FB2423-20DB-A041-AFB9-ABBE296AA8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7120" y="1727198"/>
            <a:ext cx="2374480" cy="2553539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A94C6E-37B3-1642-AA82-D16CBA4DA5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58907" y="1708592"/>
            <a:ext cx="3472246" cy="25486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830746-C5DE-0144-9B9D-24EAEBD71499}"/>
              </a:ext>
            </a:extLst>
          </p:cNvPr>
          <p:cNvSpPr txBox="1"/>
          <p:nvPr/>
        </p:nvSpPr>
        <p:spPr>
          <a:xfrm>
            <a:off x="275733" y="4210957"/>
            <a:ext cx="33080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Name: Broward County Sea Turtle Conservation Program</a:t>
            </a:r>
          </a:p>
          <a:p>
            <a:endParaRPr lang="en-US" dirty="0"/>
          </a:p>
          <a:p>
            <a:r>
              <a:rPr lang="en-US" dirty="0"/>
              <a:t>Start Date: April 2019</a:t>
            </a:r>
          </a:p>
          <a:p>
            <a:endParaRPr lang="en-US" dirty="0"/>
          </a:p>
          <a:p>
            <a:r>
              <a:rPr lang="en-US" b="1" dirty="0"/>
              <a:t>Frequency: Daily</a:t>
            </a:r>
          </a:p>
          <a:p>
            <a:endParaRPr lang="en-US" b="1" dirty="0"/>
          </a:p>
          <a:p>
            <a:r>
              <a:rPr lang="en-US" b="1" dirty="0"/>
              <a:t>No of Sites: 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52895B-E9F6-BF4E-A87D-D965821C63DF}"/>
              </a:ext>
            </a:extLst>
          </p:cNvPr>
          <p:cNvSpPr txBox="1"/>
          <p:nvPr/>
        </p:nvSpPr>
        <p:spPr>
          <a:xfrm>
            <a:off x="5250946" y="4608899"/>
            <a:ext cx="283351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Name: Miami Waterkeepers</a:t>
            </a:r>
          </a:p>
          <a:p>
            <a:endParaRPr lang="en-US" dirty="0"/>
          </a:p>
          <a:p>
            <a:r>
              <a:rPr lang="en-US" dirty="0"/>
              <a:t>Start Date: August 2019</a:t>
            </a:r>
          </a:p>
          <a:p>
            <a:endParaRPr lang="en-US" dirty="0"/>
          </a:p>
          <a:p>
            <a:r>
              <a:rPr lang="en-US" b="1" dirty="0"/>
              <a:t>Frequency: Weekly</a:t>
            </a:r>
          </a:p>
          <a:p>
            <a:endParaRPr lang="en-US" b="1" dirty="0"/>
          </a:p>
          <a:p>
            <a:r>
              <a:rPr lang="en-US" b="1" dirty="0"/>
              <a:t>No. of Sites: 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72599D-DBAD-4848-BFDB-72729CCA14A1}"/>
              </a:ext>
            </a:extLst>
          </p:cNvPr>
          <p:cNvSpPr txBox="1"/>
          <p:nvPr/>
        </p:nvSpPr>
        <p:spPr>
          <a:xfrm>
            <a:off x="8558907" y="4608898"/>
            <a:ext cx="330806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Name: Deering Estate</a:t>
            </a:r>
          </a:p>
          <a:p>
            <a:endParaRPr lang="en-US" dirty="0"/>
          </a:p>
          <a:p>
            <a:r>
              <a:rPr lang="en-US" dirty="0"/>
              <a:t>Start Date: August 2019</a:t>
            </a:r>
          </a:p>
          <a:p>
            <a:endParaRPr lang="en-US" dirty="0"/>
          </a:p>
          <a:p>
            <a:r>
              <a:rPr lang="en-US" b="1" dirty="0"/>
              <a:t>Frequency: Weekly</a:t>
            </a:r>
          </a:p>
          <a:p>
            <a:endParaRPr lang="en-US" b="1" dirty="0"/>
          </a:p>
          <a:p>
            <a:r>
              <a:rPr lang="en-US" b="1" dirty="0"/>
              <a:t>No of Sites: 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62F5317-66DD-C94B-AC29-764400B0CC50}"/>
              </a:ext>
            </a:extLst>
          </p:cNvPr>
          <p:cNvSpPr/>
          <p:nvPr/>
        </p:nvSpPr>
        <p:spPr>
          <a:xfrm>
            <a:off x="80423" y="2084221"/>
            <a:ext cx="4951844" cy="469450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588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AA604-9F5A-7342-A09D-360AA2D3B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172453"/>
            <a:ext cx="11360800" cy="763600"/>
          </a:xfrm>
        </p:spPr>
        <p:txBody>
          <a:bodyPr>
            <a:noAutofit/>
          </a:bodyPr>
          <a:lstStyle/>
          <a:p>
            <a:r>
              <a:rPr lang="en-US" sz="3600" dirty="0"/>
              <a:t>Our citizen science initiative (mostly in Florida) is growing!....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6E56922-30F5-1B45-AD81-55E804D32C56}"/>
              </a:ext>
            </a:extLst>
          </p:cNvPr>
          <p:cNvGrpSpPr/>
          <p:nvPr/>
        </p:nvGrpSpPr>
        <p:grpSpPr>
          <a:xfrm>
            <a:off x="357778" y="805219"/>
            <a:ext cx="11360800" cy="5992168"/>
            <a:chOff x="357778" y="805219"/>
            <a:chExt cx="11360800" cy="5992168"/>
          </a:xfrm>
        </p:grpSpPr>
        <p:graphicFrame>
          <p:nvGraphicFramePr>
            <p:cNvPr id="4" name="Chart 3">
              <a:extLst>
                <a:ext uri="{FF2B5EF4-FFF2-40B4-BE49-F238E27FC236}">
                  <a16:creationId xmlns:a16="http://schemas.microsoft.com/office/drawing/2014/main" id="{04CBA6A1-7EFA-9E40-9F85-2B79B2D98CD5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991407572"/>
                </p:ext>
              </p:extLst>
            </p:nvPr>
          </p:nvGraphicFramePr>
          <p:xfrm>
            <a:off x="357778" y="805219"/>
            <a:ext cx="11360800" cy="599216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FB933D0-2CB4-0B40-A210-9891B585B50F}"/>
                </a:ext>
              </a:extLst>
            </p:cNvPr>
            <p:cNvSpPr txBox="1"/>
            <p:nvPr/>
          </p:nvSpPr>
          <p:spPr>
            <a:xfrm>
              <a:off x="4862521" y="3524515"/>
              <a:ext cx="1175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25 (44.6%)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2B11EF0-C35F-3E4A-9081-A2BFF74BC5E1}"/>
                </a:ext>
              </a:extLst>
            </p:cNvPr>
            <p:cNvSpPr txBox="1"/>
            <p:nvPr/>
          </p:nvSpPr>
          <p:spPr>
            <a:xfrm>
              <a:off x="3399913" y="5174455"/>
              <a:ext cx="1175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10 (17.9%)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A6AA6CA-2163-4E45-B302-465076287174}"/>
                </a:ext>
              </a:extLst>
            </p:cNvPr>
            <p:cNvSpPr txBox="1"/>
            <p:nvPr/>
          </p:nvSpPr>
          <p:spPr>
            <a:xfrm>
              <a:off x="2224256" y="3801303"/>
              <a:ext cx="1175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9 (16.1%)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001E693-E857-7B4E-BE29-FACD02DBBFE3}"/>
                </a:ext>
              </a:extLst>
            </p:cNvPr>
            <p:cNvSpPr txBox="1"/>
            <p:nvPr/>
          </p:nvSpPr>
          <p:spPr>
            <a:xfrm>
              <a:off x="2895543" y="2380461"/>
              <a:ext cx="1175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10 (17.9%)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4DE8ADB-B5B4-AB4D-A861-CA095956720F}"/>
                </a:ext>
              </a:extLst>
            </p:cNvPr>
            <p:cNvSpPr txBox="1"/>
            <p:nvPr/>
          </p:nvSpPr>
          <p:spPr>
            <a:xfrm rot="19312249">
              <a:off x="2399308" y="4830525"/>
              <a:ext cx="9924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2 (3.6%)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011CE5E-9388-8843-82F7-3E5DAD651D79}"/>
                </a:ext>
              </a:extLst>
            </p:cNvPr>
            <p:cNvSpPr txBox="1"/>
            <p:nvPr/>
          </p:nvSpPr>
          <p:spPr>
            <a:xfrm>
              <a:off x="7716643" y="5977661"/>
              <a:ext cx="376911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N = 56 people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994026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17807-FC42-B44B-A587-A36E390A4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588" y="101933"/>
            <a:ext cx="11360800" cy="763600"/>
          </a:xfrm>
        </p:spPr>
        <p:txBody>
          <a:bodyPr>
            <a:normAutofit fontScale="90000"/>
          </a:bodyPr>
          <a:lstStyle/>
          <a:p>
            <a:r>
              <a:rPr lang="en-US" dirty="0"/>
              <a:t>… and we’re rapidly collecting data!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A54EE29D-D25B-2A4E-9176-DA6F0C139E5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11036660"/>
              </p:ext>
            </p:extLst>
          </p:nvPr>
        </p:nvGraphicFramePr>
        <p:xfrm>
          <a:off x="340659" y="255935"/>
          <a:ext cx="11360800" cy="58905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2E47C72-3D61-5B40-B47E-08C2E0CEE74D}"/>
              </a:ext>
            </a:extLst>
          </p:cNvPr>
          <p:cNvSpPr txBox="1"/>
          <p:nvPr/>
        </p:nvSpPr>
        <p:spPr>
          <a:xfrm>
            <a:off x="8640364" y="1656450"/>
            <a:ext cx="2708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900 (84.3%)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C39BDD-44A9-2546-8116-77CE02328870}"/>
              </a:ext>
            </a:extLst>
          </p:cNvPr>
          <p:cNvSpPr txBox="1"/>
          <p:nvPr/>
        </p:nvSpPr>
        <p:spPr>
          <a:xfrm>
            <a:off x="8640364" y="2357737"/>
            <a:ext cx="1613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100 (9.4%)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F1C004-CF5B-1041-8908-95F9E2784E42}"/>
              </a:ext>
            </a:extLst>
          </p:cNvPr>
          <p:cNvSpPr txBox="1"/>
          <p:nvPr/>
        </p:nvSpPr>
        <p:spPr>
          <a:xfrm>
            <a:off x="10254011" y="3021107"/>
            <a:ext cx="1447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17 (1.6%)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535625-76D4-E64D-B11F-85A2C5EBCE1E}"/>
              </a:ext>
            </a:extLst>
          </p:cNvPr>
          <p:cNvSpPr txBox="1"/>
          <p:nvPr/>
        </p:nvSpPr>
        <p:spPr>
          <a:xfrm>
            <a:off x="9422811" y="3673261"/>
            <a:ext cx="1447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28 (2.6%)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3C36B0-8686-9F49-ABDE-CB0AD38560E3}"/>
              </a:ext>
            </a:extLst>
          </p:cNvPr>
          <p:cNvSpPr txBox="1"/>
          <p:nvPr/>
        </p:nvSpPr>
        <p:spPr>
          <a:xfrm>
            <a:off x="9271117" y="4385764"/>
            <a:ext cx="1447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22 (2.1%)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986231-7379-C74C-A249-D8C2C66B602C}"/>
              </a:ext>
            </a:extLst>
          </p:cNvPr>
          <p:cNvSpPr txBox="1"/>
          <p:nvPr/>
        </p:nvSpPr>
        <p:spPr>
          <a:xfrm>
            <a:off x="6963059" y="5453970"/>
            <a:ext cx="45623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 (as of Oct 31) = 1067</a:t>
            </a:r>
            <a:br>
              <a:rPr lang="en-US" sz="2800" dirty="0"/>
            </a:br>
            <a:r>
              <a:rPr lang="en-US" sz="2000" dirty="0"/>
              <a:t>(data compiled by </a:t>
            </a:r>
            <a:r>
              <a:rPr lang="en-US" sz="2000" dirty="0" err="1"/>
              <a:t>CitSci</a:t>
            </a:r>
            <a:r>
              <a:rPr lang="en-US" sz="2000" dirty="0"/>
              <a:t> and Epicollect5) </a:t>
            </a:r>
          </a:p>
        </p:txBody>
      </p:sp>
    </p:spTree>
    <p:extLst>
      <p:ext uri="{BB962C8B-B14F-4D97-AF65-F5344CB8AC3E}">
        <p14:creationId xmlns:p14="http://schemas.microsoft.com/office/powerpoint/2010/main" val="3706376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61;p14">
            <a:extLst>
              <a:ext uri="{FF2B5EF4-FFF2-40B4-BE49-F238E27FC236}">
                <a16:creationId xmlns:a16="http://schemas.microsoft.com/office/drawing/2014/main" id="{91BA50D7-0B10-BE4D-856B-2F5E1590B01A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t="5946" b="5946"/>
          <a:stretch/>
        </p:blipFill>
        <p:spPr>
          <a:xfrm>
            <a:off x="258324" y="1"/>
            <a:ext cx="583767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angle 15"/>
          <p:cNvSpPr/>
          <p:nvPr/>
        </p:nvSpPr>
        <p:spPr>
          <a:xfrm>
            <a:off x="8086836" y="3010436"/>
            <a:ext cx="2305318" cy="8371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OPEN Database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009563" y="1285980"/>
            <a:ext cx="2459865" cy="112690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/>
              <a:t>Epicollect5</a:t>
            </a:r>
          </a:p>
          <a:p>
            <a:pPr algn="ctr"/>
            <a:r>
              <a:rPr lang="en-US" sz="2000" dirty="0"/>
              <a:t>(FREE mobile app for </a:t>
            </a:r>
            <a:r>
              <a:rPr lang="en-US" sz="2000" i="1" dirty="0"/>
              <a:t>in situ </a:t>
            </a:r>
            <a:r>
              <a:rPr lang="en-US" sz="2000" dirty="0"/>
              <a:t>observations)</a:t>
            </a:r>
          </a:p>
        </p:txBody>
      </p:sp>
      <p:cxnSp>
        <p:nvCxnSpPr>
          <p:cNvPr id="37" name="Straight Arrow Connector 36"/>
          <p:cNvCxnSpPr>
            <a:cxnSpLocks/>
            <a:stCxn id="22" idx="2"/>
            <a:endCxn id="16" idx="0"/>
          </p:cNvCxnSpPr>
          <p:nvPr/>
        </p:nvCxnSpPr>
        <p:spPr>
          <a:xfrm flipH="1">
            <a:off x="9239495" y="2412883"/>
            <a:ext cx="1" cy="597553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7867894" y="93433"/>
            <a:ext cx="2743200" cy="50549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/>
              <a:t>On-site observation</a:t>
            </a:r>
          </a:p>
        </p:txBody>
      </p:sp>
      <p:cxnSp>
        <p:nvCxnSpPr>
          <p:cNvPr id="43" name="Straight Arrow Connector 42"/>
          <p:cNvCxnSpPr>
            <a:stCxn id="39" idx="2"/>
            <a:endCxn id="22" idx="0"/>
          </p:cNvCxnSpPr>
          <p:nvPr/>
        </p:nvCxnSpPr>
        <p:spPr>
          <a:xfrm>
            <a:off x="9239494" y="598928"/>
            <a:ext cx="2" cy="68705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3" name="Picture 1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788" y="1488319"/>
            <a:ext cx="722223" cy="722223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32" name="Google Shape;130;p22">
            <a:extLst>
              <a:ext uri="{FF2B5EF4-FFF2-40B4-BE49-F238E27FC236}">
                <a16:creationId xmlns:a16="http://schemas.microsoft.com/office/drawing/2014/main" id="{8F241460-2046-814B-BD39-26D730C3775B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1115008" y="1815629"/>
            <a:ext cx="4124308" cy="5837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1A848580-E99E-C147-9D20-A587394801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6481" y="3942740"/>
            <a:ext cx="3694213" cy="285388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932420-09E5-084C-92B6-E0B76DC463EE}"/>
              </a:ext>
            </a:extLst>
          </p:cNvPr>
          <p:cNvSpPr txBox="1"/>
          <p:nvPr/>
        </p:nvSpPr>
        <p:spPr>
          <a:xfrm>
            <a:off x="374710" y="93433"/>
            <a:ext cx="538487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Target Group/Epicollect5 Approach</a:t>
            </a:r>
          </a:p>
        </p:txBody>
      </p:sp>
    </p:spTree>
    <p:extLst>
      <p:ext uri="{BB962C8B-B14F-4D97-AF65-F5344CB8AC3E}">
        <p14:creationId xmlns:p14="http://schemas.microsoft.com/office/powerpoint/2010/main" val="898099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0000000-0008-0000-01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09646340"/>
              </p:ext>
            </p:extLst>
          </p:nvPr>
        </p:nvGraphicFramePr>
        <p:xfrm>
          <a:off x="1458097" y="0"/>
          <a:ext cx="10733903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F66E732-C918-1045-8EA1-18106BFABA97}"/>
              </a:ext>
            </a:extLst>
          </p:cNvPr>
          <p:cNvSpPr txBox="1"/>
          <p:nvPr/>
        </p:nvSpPr>
        <p:spPr>
          <a:xfrm>
            <a:off x="228145" y="5198674"/>
            <a:ext cx="2171702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Very low </a:t>
            </a:r>
            <a:r>
              <a:rPr lang="en-US" i="1" dirty="0">
                <a:solidFill>
                  <a:schemeClr val="bg1"/>
                </a:solidFill>
              </a:rPr>
              <a:t>Sargassum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DF2DE4-972E-DA4E-A498-E860A12CE425}"/>
              </a:ext>
            </a:extLst>
          </p:cNvPr>
          <p:cNvSpPr txBox="1"/>
          <p:nvPr/>
        </p:nvSpPr>
        <p:spPr>
          <a:xfrm>
            <a:off x="205749" y="620418"/>
            <a:ext cx="2216494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Very high </a:t>
            </a:r>
            <a:r>
              <a:rPr lang="en-US" i="1" dirty="0">
                <a:solidFill>
                  <a:schemeClr val="bg1"/>
                </a:solidFill>
              </a:rPr>
              <a:t>Sargassum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0C04F2-9852-404B-B0EF-130E18F2616E}"/>
              </a:ext>
            </a:extLst>
          </p:cNvPr>
          <p:cNvSpPr txBox="1"/>
          <p:nvPr/>
        </p:nvSpPr>
        <p:spPr>
          <a:xfrm>
            <a:off x="205749" y="4041344"/>
            <a:ext cx="2171702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Low </a:t>
            </a:r>
            <a:r>
              <a:rPr lang="en-US" i="1" dirty="0">
                <a:solidFill>
                  <a:schemeClr val="bg1"/>
                </a:solidFill>
              </a:rPr>
              <a:t>Sargassum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DD7E52-1731-1541-8FA3-D97A499C45EB}"/>
              </a:ext>
            </a:extLst>
          </p:cNvPr>
          <p:cNvSpPr txBox="1"/>
          <p:nvPr/>
        </p:nvSpPr>
        <p:spPr>
          <a:xfrm>
            <a:off x="205749" y="2884014"/>
            <a:ext cx="2171702" cy="369332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Moderate </a:t>
            </a:r>
            <a:r>
              <a:rPr lang="en-US" i="1" dirty="0">
                <a:solidFill>
                  <a:schemeClr val="bg1"/>
                </a:solidFill>
              </a:rPr>
              <a:t>Sargassum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6F3C4D-6DDE-6148-AB0C-F5973136D3BA}"/>
              </a:ext>
            </a:extLst>
          </p:cNvPr>
          <p:cNvSpPr txBox="1"/>
          <p:nvPr/>
        </p:nvSpPr>
        <p:spPr>
          <a:xfrm>
            <a:off x="205749" y="1750807"/>
            <a:ext cx="2171702" cy="369332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High </a:t>
            </a:r>
            <a:r>
              <a:rPr lang="en-US" i="1" dirty="0">
                <a:solidFill>
                  <a:schemeClr val="bg1"/>
                </a:solidFill>
              </a:rPr>
              <a:t>Sargassum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860014-22D4-9842-A3A3-E630ACEEC7C7}"/>
              </a:ext>
            </a:extLst>
          </p:cNvPr>
          <p:cNvSpPr txBox="1"/>
          <p:nvPr/>
        </p:nvSpPr>
        <p:spPr>
          <a:xfrm>
            <a:off x="145699" y="5959731"/>
            <a:ext cx="2433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(Accumulation categories from </a:t>
            </a:r>
            <a:r>
              <a:rPr lang="en-US" sz="1400" dirty="0" err="1"/>
              <a:t>Collado</a:t>
            </a:r>
            <a:r>
              <a:rPr lang="en-US" sz="1400" dirty="0"/>
              <a:t>-Vides et al. 2018)</a:t>
            </a:r>
          </a:p>
        </p:txBody>
      </p:sp>
    </p:spTree>
    <p:extLst>
      <p:ext uri="{BB962C8B-B14F-4D97-AF65-F5344CB8AC3E}">
        <p14:creationId xmlns:p14="http://schemas.microsoft.com/office/powerpoint/2010/main" val="7390888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0000000-0008-0000-06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988728"/>
              </p:ext>
            </p:extLst>
          </p:nvPr>
        </p:nvGraphicFramePr>
        <p:xfrm>
          <a:off x="865413" y="298449"/>
          <a:ext cx="9555844" cy="63490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DF016A5-DB4A-3642-B029-64683C40179E}"/>
              </a:ext>
            </a:extLst>
          </p:cNvPr>
          <p:cNvSpPr txBox="1"/>
          <p:nvPr/>
        </p:nvSpPr>
        <p:spPr>
          <a:xfrm>
            <a:off x="3338287" y="1494972"/>
            <a:ext cx="420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360B66-49BA-5641-B6EC-86F5EAEE7495}"/>
              </a:ext>
            </a:extLst>
          </p:cNvPr>
          <p:cNvSpPr txBox="1"/>
          <p:nvPr/>
        </p:nvSpPr>
        <p:spPr>
          <a:xfrm>
            <a:off x="5943599" y="2895599"/>
            <a:ext cx="420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86FD85-F36A-994C-9044-D91C8CDB233B}"/>
              </a:ext>
            </a:extLst>
          </p:cNvPr>
          <p:cNvSpPr txBox="1"/>
          <p:nvPr/>
        </p:nvSpPr>
        <p:spPr>
          <a:xfrm>
            <a:off x="8563430" y="1143392"/>
            <a:ext cx="420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</a:t>
            </a:r>
          </a:p>
        </p:txBody>
      </p:sp>
      <p:pic>
        <p:nvPicPr>
          <p:cNvPr id="8" name="Google Shape;78;p16">
            <a:extLst>
              <a:ext uri="{FF2B5EF4-FFF2-40B4-BE49-F238E27FC236}">
                <a16:creationId xmlns:a16="http://schemas.microsoft.com/office/drawing/2014/main" id="{306BEDDC-06A8-CF46-BE6B-95B7819F702F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l="67533" t="8255" r="1141" b="57607"/>
          <a:stretch/>
        </p:blipFill>
        <p:spPr>
          <a:xfrm>
            <a:off x="5861711" y="4242429"/>
            <a:ext cx="587316" cy="933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78;p16">
            <a:extLst>
              <a:ext uri="{FF2B5EF4-FFF2-40B4-BE49-F238E27FC236}">
                <a16:creationId xmlns:a16="http://schemas.microsoft.com/office/drawing/2014/main" id="{334534AD-4364-5C4E-A30A-F213FED73A70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l="42708" t="8646" r="32046" b="57217"/>
          <a:stretch/>
        </p:blipFill>
        <p:spPr>
          <a:xfrm>
            <a:off x="8204324" y="2960260"/>
            <a:ext cx="1094630" cy="2157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78;p16">
            <a:extLst>
              <a:ext uri="{FF2B5EF4-FFF2-40B4-BE49-F238E27FC236}">
                <a16:creationId xmlns:a16="http://schemas.microsoft.com/office/drawing/2014/main" id="{2C1853A8-2515-9447-A5AC-D1D33F6B33E1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t="9202" r="65034" b="57215"/>
          <a:stretch/>
        </p:blipFill>
        <p:spPr>
          <a:xfrm>
            <a:off x="2900115" y="3264931"/>
            <a:ext cx="1323404" cy="18529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8227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3E8F432-3FAC-C143-866C-A357CB55AA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77961"/>
            <a:ext cx="9144000" cy="4302078"/>
          </a:xfrm>
        </p:spPr>
        <p:txBody>
          <a:bodyPr>
            <a:normAutofit fontScale="90000"/>
          </a:bodyPr>
          <a:lstStyle/>
          <a:p>
            <a:r>
              <a:rPr lang="en-US" dirty="0"/>
              <a:t>Using target groups reduced the geographical variability, but now we have a standardized time series data collection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5543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9E940-DFB0-9341-95C4-3279D0A13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3082"/>
            <a:ext cx="10515600" cy="865935"/>
          </a:xfrm>
        </p:spPr>
        <p:txBody>
          <a:bodyPr/>
          <a:lstStyle/>
          <a:p>
            <a:pPr algn="ctr"/>
            <a:r>
              <a:rPr lang="en-US" dirty="0"/>
              <a:t>Collaborations and syntheses are underway!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938D04-36D2-D143-BE19-CF45D7A10C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4810" y="1191424"/>
            <a:ext cx="2505342" cy="3133718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2FDE09-190A-D244-B994-3112AAD1E9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848" y="1099017"/>
            <a:ext cx="2540000" cy="2540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7D6B577-6C6E-9C49-9283-E5324B4638AD}"/>
              </a:ext>
            </a:extLst>
          </p:cNvPr>
          <p:cNvSpPr txBox="1"/>
          <p:nvPr/>
        </p:nvSpPr>
        <p:spPr>
          <a:xfrm>
            <a:off x="150534" y="3754118"/>
            <a:ext cx="32990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Dr. Javier Arellano-Verdejo (Computer Scientist at ECOSUR)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437FB4-5A13-0B41-BF4E-1CEE6E1A194E}"/>
              </a:ext>
            </a:extLst>
          </p:cNvPr>
          <p:cNvSpPr txBox="1"/>
          <p:nvPr/>
        </p:nvSpPr>
        <p:spPr>
          <a:xfrm>
            <a:off x="9414075" y="4400449"/>
            <a:ext cx="2723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Sargassum Monitoring ©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0AD0606-C56E-6A41-B2E2-DCECD6A500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8521" y="5279190"/>
            <a:ext cx="3009901" cy="558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C2B4223-EE19-3349-9E51-F562CBD13C8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011" r="4860"/>
          <a:stretch/>
        </p:blipFill>
        <p:spPr>
          <a:xfrm>
            <a:off x="4571999" y="1191424"/>
            <a:ext cx="4564462" cy="313371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A0A3B8F-A856-6B44-90B2-A90109F76F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1225" y="4726027"/>
            <a:ext cx="1460623" cy="146062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9E64515-0444-5540-BA52-1F917F3D279F}"/>
              </a:ext>
            </a:extLst>
          </p:cNvPr>
          <p:cNvSpPr txBox="1"/>
          <p:nvPr/>
        </p:nvSpPr>
        <p:spPr>
          <a:xfrm>
            <a:off x="0" y="6217771"/>
            <a:ext cx="5091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Collective View (ERIS Chetumal)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622C3E-D33F-4843-A66A-582C2659CC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52074" y="4438010"/>
            <a:ext cx="3070641" cy="23029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B9791D7-F592-0D4C-A727-8876A425EC6D}"/>
              </a:ext>
            </a:extLst>
          </p:cNvPr>
          <p:cNvSpPr txBox="1"/>
          <p:nvPr/>
        </p:nvSpPr>
        <p:spPr>
          <a:xfrm>
            <a:off x="3499754" y="5164293"/>
            <a:ext cx="2052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Sarg’Net</a:t>
            </a:r>
            <a:r>
              <a:rPr lang="en-US" dirty="0"/>
              <a:t> Sargassum Conference 2019</a:t>
            </a:r>
          </a:p>
        </p:txBody>
      </p:sp>
    </p:spTree>
    <p:extLst>
      <p:ext uri="{BB962C8B-B14F-4D97-AF65-F5344CB8AC3E}">
        <p14:creationId xmlns:p14="http://schemas.microsoft.com/office/powerpoint/2010/main" val="7822793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F3CB-3ACB-EF40-BFD5-9F6E11D3D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to learn from this?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6BEFE-CFEB-3948-B996-3FAF46B5A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280" y="1690688"/>
            <a:ext cx="11033760" cy="5014912"/>
          </a:xfrm>
        </p:spPr>
        <p:txBody>
          <a:bodyPr>
            <a:noAutofit/>
          </a:bodyPr>
          <a:lstStyle/>
          <a:p>
            <a:r>
              <a:rPr lang="en-US" sz="3200" dirty="0"/>
              <a:t>Citizen Science is a fairly new frontier of science.</a:t>
            </a:r>
          </a:p>
          <a:p>
            <a:endParaRPr lang="en-US" sz="3200" dirty="0"/>
          </a:p>
          <a:p>
            <a:r>
              <a:rPr lang="en-US" sz="3200" dirty="0"/>
              <a:t>Most of our current target groups we collaborate with are in Florida. (We want to expand in the Caribbean!)</a:t>
            </a:r>
          </a:p>
          <a:p>
            <a:endParaRPr lang="en-US" sz="3200" dirty="0"/>
          </a:p>
          <a:p>
            <a:r>
              <a:rPr lang="en-US" sz="3200" u="sng" dirty="0"/>
              <a:t>We need to start conversations </a:t>
            </a:r>
            <a:r>
              <a:rPr lang="en-US" sz="3200" dirty="0"/>
              <a:t>about the kind of information we’ll need, level of accuracy, the goals and approaches of each program, and how we’ll organize that data. </a:t>
            </a:r>
          </a:p>
        </p:txBody>
      </p:sp>
    </p:spTree>
    <p:extLst>
      <p:ext uri="{BB962C8B-B14F-4D97-AF65-F5344CB8AC3E}">
        <p14:creationId xmlns:p14="http://schemas.microsoft.com/office/powerpoint/2010/main" val="2502710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9038"/>
            <a:ext cx="5157788" cy="6877036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/>
          <p:cNvSpPr/>
          <p:nvPr/>
        </p:nvSpPr>
        <p:spPr>
          <a:xfrm>
            <a:off x="1483633" y="3663633"/>
            <a:ext cx="2255600" cy="2149600"/>
          </a:xfrm>
          <a:prstGeom prst="ellipse">
            <a:avLst/>
          </a:prstGeom>
          <a:noFill/>
          <a:ln w="762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cxnSp>
        <p:nvCxnSpPr>
          <p:cNvPr id="64" name="Google Shape;64;p14"/>
          <p:cNvCxnSpPr>
            <a:cxnSpLocks/>
            <a:stCxn id="63" idx="6"/>
            <a:endCxn id="8" idx="1"/>
          </p:cNvCxnSpPr>
          <p:nvPr/>
        </p:nvCxnSpPr>
        <p:spPr>
          <a:xfrm flipV="1">
            <a:off x="3739233" y="3936831"/>
            <a:ext cx="1640351" cy="801602"/>
          </a:xfrm>
          <a:prstGeom prst="straightConnector1">
            <a:avLst/>
          </a:prstGeom>
          <a:noFill/>
          <a:ln w="76200" cap="flat" cmpd="sng">
            <a:solidFill>
              <a:srgbClr val="00B0F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8" name="Google Shape;78;p16">
            <a:extLst>
              <a:ext uri="{FF2B5EF4-FFF2-40B4-BE49-F238E27FC236}">
                <a16:creationId xmlns:a16="http://schemas.microsoft.com/office/drawing/2014/main" id="{F4C68CDC-CF3B-E44C-B2C4-7CEE481CE4D7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 t="4097" b="55652"/>
          <a:stretch/>
        </p:blipFill>
        <p:spPr>
          <a:xfrm>
            <a:off x="5379584" y="1976881"/>
            <a:ext cx="6680611" cy="39199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79;p16">
            <a:extLst>
              <a:ext uri="{FF2B5EF4-FFF2-40B4-BE49-F238E27FC236}">
                <a16:creationId xmlns:a16="http://schemas.microsoft.com/office/drawing/2014/main" id="{4F03AF7E-6B68-E740-BD34-3982B032415C}"/>
              </a:ext>
            </a:extLst>
          </p:cNvPr>
          <p:cNvSpPr txBox="1"/>
          <p:nvPr/>
        </p:nvSpPr>
        <p:spPr>
          <a:xfrm>
            <a:off x="5559245" y="6163281"/>
            <a:ext cx="6500950" cy="604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/>
              <a:t>Source</a:t>
            </a:r>
            <a:r>
              <a:rPr lang="en" dirty="0"/>
              <a:t>: </a:t>
            </a:r>
            <a:r>
              <a:rPr lang="en" sz="1100" dirty="0"/>
              <a:t>Schell, J., Goodwin, D. &amp; </a:t>
            </a:r>
            <a:r>
              <a:rPr lang="en" sz="1100" dirty="0" err="1"/>
              <a:t>Siuda</a:t>
            </a:r>
            <a:r>
              <a:rPr lang="en" sz="1100" dirty="0"/>
              <a:t>, A. 2015. Recent Sargassum Inundation Events in the Caribbean: Shipboard Observations Reveal Dominance of a Previously Rare Form. </a:t>
            </a:r>
            <a:r>
              <a:rPr lang="en" sz="1100" i="1" dirty="0"/>
              <a:t>Oceanography</a:t>
            </a:r>
            <a:r>
              <a:rPr lang="en" sz="1100" dirty="0"/>
              <a:t>. 28:8–10.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3E8103-C74E-DC41-BE14-D37F668FD0FE}"/>
              </a:ext>
            </a:extLst>
          </p:cNvPr>
          <p:cNvSpPr txBox="1"/>
          <p:nvPr/>
        </p:nvSpPr>
        <p:spPr>
          <a:xfrm>
            <a:off x="5087559" y="90259"/>
            <a:ext cx="58323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Let me introduce you to…….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0A65BB-2F0C-A043-A451-20D89B1AD94E}"/>
              </a:ext>
            </a:extLst>
          </p:cNvPr>
          <p:cNvSpPr txBox="1"/>
          <p:nvPr/>
        </p:nvSpPr>
        <p:spPr>
          <a:xfrm>
            <a:off x="5379584" y="694719"/>
            <a:ext cx="65009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/>
              <a:t>Pelagic </a:t>
            </a:r>
            <a:r>
              <a:rPr lang="en-US" sz="6000" i="1" dirty="0"/>
              <a:t>Sargassum</a:t>
            </a:r>
            <a:r>
              <a:rPr lang="en-US" sz="60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383304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9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1DBDF-3F93-5149-8DF2-209F7DD22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7260" y="77507"/>
            <a:ext cx="4890897" cy="929498"/>
          </a:xfrm>
        </p:spPr>
        <p:txBody>
          <a:bodyPr/>
          <a:lstStyle/>
          <a:p>
            <a:pPr algn="ctr"/>
            <a:r>
              <a:rPr lang="en-US" dirty="0"/>
              <a:t>Acknowledgments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3789A2-7B2E-4148-A174-85C8F98FDC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244" t="23449" r="24368" b="21980"/>
          <a:stretch/>
        </p:blipFill>
        <p:spPr>
          <a:xfrm>
            <a:off x="6348185" y="2982501"/>
            <a:ext cx="3082943" cy="18994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B4CA1D-D0C3-144B-8A7C-7CB4DA41A9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3046" y="2624095"/>
            <a:ext cx="2099525" cy="225785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BC40BE-5837-EB48-9F74-822DC56864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7072" y="5020907"/>
            <a:ext cx="2211474" cy="16232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E1135D-638F-DF4A-B627-34750559B4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5012" y="5199117"/>
            <a:ext cx="4068163" cy="144504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D4775AA-DBC2-5944-8E12-E289FABFDB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601" y="2949325"/>
            <a:ext cx="1584821" cy="1595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ADF7AE-4F63-1342-9157-71A887E3862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9694" r="31323"/>
          <a:stretch/>
        </p:blipFill>
        <p:spPr>
          <a:xfrm>
            <a:off x="3489545" y="5070259"/>
            <a:ext cx="1727336" cy="18936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BE27CF4-E461-734B-9EFA-58EADA2492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8670" y="5541037"/>
            <a:ext cx="3548351" cy="11031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52172FC-8F82-C441-B2DF-81D4A22CBC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7278" y="4544711"/>
            <a:ext cx="5139347" cy="8310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148CF8A-DBC1-5E4E-8CBA-6312B185576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47801" y="2844269"/>
            <a:ext cx="1805497" cy="18054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CE5F92B-8112-C445-A71D-15A4DA7C956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60459" y="1163189"/>
            <a:ext cx="1689570" cy="167623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DCAFD07-52A1-4243-A0B8-3EE44F49CD2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628157" y="1196070"/>
            <a:ext cx="3347139" cy="128204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3E82A4A-6F1B-E24A-B281-0F4203F168D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0386" y="2227328"/>
            <a:ext cx="1805497" cy="2258341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41853ED-C656-3844-A850-C3CCE8DC7EFB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37585" r="40590" b="44202"/>
          <a:stretch/>
        </p:blipFill>
        <p:spPr>
          <a:xfrm>
            <a:off x="6510852" y="1256201"/>
            <a:ext cx="1805497" cy="167623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313E7AF-9F76-204C-BC5D-293CF6BF0F3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47801" y="934344"/>
            <a:ext cx="1805497" cy="1805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2134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77568" y="1582460"/>
            <a:ext cx="7814432" cy="4711039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8"/>
          <p:cNvSpPr txBox="1">
            <a:spLocks noGrp="1"/>
          </p:cNvSpPr>
          <p:nvPr>
            <p:ph type="title"/>
          </p:nvPr>
        </p:nvSpPr>
        <p:spPr>
          <a:xfrm>
            <a:off x="0" y="41967"/>
            <a:ext cx="12298017" cy="832676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sz="3400" dirty="0"/>
              <a:t>Since 2011, severity of </a:t>
            </a:r>
            <a:r>
              <a:rPr lang="en" sz="3400" i="1" dirty="0"/>
              <a:t>Sargassum</a:t>
            </a:r>
            <a:r>
              <a:rPr lang="en" sz="3400" dirty="0"/>
              <a:t> varies on geographical location</a:t>
            </a:r>
            <a:endParaRPr sz="3400" dirty="0"/>
          </a:p>
        </p:txBody>
      </p:sp>
      <p:pic>
        <p:nvPicPr>
          <p:cNvPr id="95" name="Google Shape;95;p18"/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5410" y="744488"/>
            <a:ext cx="4587410" cy="6116546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8"/>
          <p:cNvSpPr txBox="1"/>
          <p:nvPr/>
        </p:nvSpPr>
        <p:spPr>
          <a:xfrm>
            <a:off x="264231" y="6094216"/>
            <a:ext cx="4028127" cy="56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000" dirty="0">
                <a:solidFill>
                  <a:schemeClr val="bg1"/>
                </a:solidFill>
              </a:rPr>
              <a:t>Hallandale Beach, FL USA, July 2018</a:t>
            </a:r>
            <a:endParaRPr sz="2000" dirty="0">
              <a:solidFill>
                <a:schemeClr val="bg1"/>
              </a:solidFill>
            </a:endParaRPr>
          </a:p>
        </p:txBody>
      </p:sp>
      <p:sp>
        <p:nvSpPr>
          <p:cNvPr id="97" name="Google Shape;97;p18"/>
          <p:cNvSpPr txBox="1"/>
          <p:nvPr/>
        </p:nvSpPr>
        <p:spPr>
          <a:xfrm>
            <a:off x="5960340" y="5587767"/>
            <a:ext cx="4999207" cy="56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 dirty="0">
                <a:solidFill>
                  <a:schemeClr val="bg1"/>
                </a:solidFill>
              </a:rPr>
              <a:t>Quintana </a:t>
            </a:r>
            <a:r>
              <a:rPr lang="en" sz="2400" dirty="0" err="1">
                <a:solidFill>
                  <a:schemeClr val="bg1"/>
                </a:solidFill>
              </a:rPr>
              <a:t>Roo</a:t>
            </a:r>
            <a:r>
              <a:rPr lang="en" sz="2400" dirty="0">
                <a:solidFill>
                  <a:schemeClr val="bg1"/>
                </a:solidFill>
              </a:rPr>
              <a:t>, MX August 2018</a:t>
            </a:r>
            <a:endParaRPr sz="24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2C7098-3568-DA46-A3D5-0BD5617BD737}"/>
              </a:ext>
            </a:extLst>
          </p:cNvPr>
          <p:cNvSpPr txBox="1"/>
          <p:nvPr/>
        </p:nvSpPr>
        <p:spPr>
          <a:xfrm>
            <a:off x="55184" y="5627152"/>
            <a:ext cx="586255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Sargassum Watch System (</a:t>
            </a:r>
            <a:r>
              <a:rPr lang="en-US" dirty="0" err="1"/>
              <a:t>SaWS</a:t>
            </a:r>
            <a:r>
              <a:rPr lang="en-US" dirty="0"/>
              <a:t>, Florida State Univ.)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965C3A-327D-BA46-98CD-972B77AE28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411" y="987046"/>
            <a:ext cx="6866523" cy="4640105"/>
          </a:xfrm>
          <a:prstGeom prst="rect">
            <a:avLst/>
          </a:prstGeom>
        </p:spPr>
      </p:pic>
      <p:sp>
        <p:nvSpPr>
          <p:cNvPr id="2" name="Explosion 2 1">
            <a:extLst>
              <a:ext uri="{FF2B5EF4-FFF2-40B4-BE49-F238E27FC236}">
                <a16:creationId xmlns:a16="http://schemas.microsoft.com/office/drawing/2014/main" id="{D0F03530-C0E5-2540-9FCD-D4D77BE9A25D}"/>
              </a:ext>
            </a:extLst>
          </p:cNvPr>
          <p:cNvSpPr/>
          <p:nvPr/>
        </p:nvSpPr>
        <p:spPr>
          <a:xfrm>
            <a:off x="4887188" y="41967"/>
            <a:ext cx="8321365" cy="6956854"/>
          </a:xfrm>
          <a:prstGeom prst="irregularSeal2">
            <a:avLst/>
          </a:prstGeom>
          <a:ln w="76200">
            <a:solidFill>
              <a:srgbClr val="00206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This regional problem is challenging existing local monitoring and satellite modelling programs. </a:t>
            </a:r>
            <a:r>
              <a:rPr lang="en-US" sz="2400" b="1" dirty="0">
                <a:solidFill>
                  <a:schemeClr val="bg1"/>
                </a:solidFill>
              </a:rPr>
              <a:t>Citizen science</a:t>
            </a:r>
            <a:r>
              <a:rPr lang="en-US" sz="2400" dirty="0">
                <a:solidFill>
                  <a:schemeClr val="bg1"/>
                </a:solidFill>
              </a:rPr>
              <a:t> can help ground-truth the models’ large geographical scope. </a:t>
            </a:r>
          </a:p>
        </p:txBody>
      </p:sp>
    </p:spTree>
    <p:extLst>
      <p:ext uri="{BB962C8B-B14F-4D97-AF65-F5344CB8AC3E}">
        <p14:creationId xmlns:p14="http://schemas.microsoft.com/office/powerpoint/2010/main" val="4203465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E9B46-1BD8-934D-813A-E0326097C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Objectives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5A182A-7AE3-F948-9CF5-8821D04068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Determine the best strategy for executing the citizen science program “</a:t>
            </a:r>
            <a:r>
              <a:rPr lang="en-US" sz="4000" i="1" dirty="0"/>
              <a:t>Sargassum</a:t>
            </a:r>
            <a:r>
              <a:rPr lang="en-US" sz="4000" dirty="0"/>
              <a:t> Watch”.</a:t>
            </a:r>
          </a:p>
          <a:p>
            <a:endParaRPr lang="en-US" sz="4000" dirty="0"/>
          </a:p>
          <a:p>
            <a:r>
              <a:rPr lang="en-US" sz="4000" dirty="0"/>
              <a:t>Identify challenges in executing a citizen science program of a large scale.</a:t>
            </a:r>
          </a:p>
          <a:p>
            <a:endParaRPr lang="en-US" sz="4000" dirty="0"/>
          </a:p>
          <a:p>
            <a:r>
              <a:rPr lang="en-US" sz="4000" dirty="0"/>
              <a:t>Identify potential collaborators for expanding the citizen science initiative. </a:t>
            </a:r>
          </a:p>
        </p:txBody>
      </p:sp>
    </p:spTree>
    <p:extLst>
      <p:ext uri="{BB962C8B-B14F-4D97-AF65-F5344CB8AC3E}">
        <p14:creationId xmlns:p14="http://schemas.microsoft.com/office/powerpoint/2010/main" val="12234516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A832C-45DD-3149-863B-59FCECBB9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333691"/>
            <a:ext cx="11360800" cy="763600"/>
          </a:xfrm>
        </p:spPr>
        <p:txBody>
          <a:bodyPr>
            <a:normAutofit fontScale="90000"/>
          </a:bodyPr>
          <a:lstStyle/>
          <a:p>
            <a:r>
              <a:rPr lang="en-US" dirty="0"/>
              <a:t>Timeline of our program development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C809BBD-9299-D844-9AF5-FC8CE80D1061}"/>
              </a:ext>
            </a:extLst>
          </p:cNvPr>
          <p:cNvCxnSpPr>
            <a:cxnSpLocks/>
          </p:cNvCxnSpPr>
          <p:nvPr/>
        </p:nvCxnSpPr>
        <p:spPr>
          <a:xfrm>
            <a:off x="415600" y="3429000"/>
            <a:ext cx="11471600" cy="0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BA0DB2B-7291-3940-A71E-34F78A413589}"/>
              </a:ext>
            </a:extLst>
          </p:cNvPr>
          <p:cNvCxnSpPr/>
          <p:nvPr/>
        </p:nvCxnSpPr>
        <p:spPr>
          <a:xfrm>
            <a:off x="841829" y="3135087"/>
            <a:ext cx="0" cy="682172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985D8BD-B37D-F84F-9D64-248ABB3935EA}"/>
              </a:ext>
            </a:extLst>
          </p:cNvPr>
          <p:cNvCxnSpPr/>
          <p:nvPr/>
        </p:nvCxnSpPr>
        <p:spPr>
          <a:xfrm>
            <a:off x="7090229" y="3087914"/>
            <a:ext cx="0" cy="682172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0FE04A0-A1A9-B244-998B-1AEB8F1EE7B4}"/>
              </a:ext>
            </a:extLst>
          </p:cNvPr>
          <p:cNvCxnSpPr/>
          <p:nvPr/>
        </p:nvCxnSpPr>
        <p:spPr>
          <a:xfrm>
            <a:off x="11567886" y="3102428"/>
            <a:ext cx="0" cy="682172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1486F6C-FF1C-864E-9343-239B699F26E1}"/>
              </a:ext>
            </a:extLst>
          </p:cNvPr>
          <p:cNvSpPr txBox="1"/>
          <p:nvPr/>
        </p:nvSpPr>
        <p:spPr>
          <a:xfrm>
            <a:off x="123372" y="3803136"/>
            <a:ext cx="1436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August 2018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2256C9-A2C5-0B40-B136-56C6F7D5A3B9}"/>
              </a:ext>
            </a:extLst>
          </p:cNvPr>
          <p:cNvSpPr txBox="1"/>
          <p:nvPr/>
        </p:nvSpPr>
        <p:spPr>
          <a:xfrm>
            <a:off x="6502404" y="3817259"/>
            <a:ext cx="1175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April 2019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5F2736-8932-1B41-A6C2-4BC41CCC1005}"/>
              </a:ext>
            </a:extLst>
          </p:cNvPr>
          <p:cNvSpPr txBox="1"/>
          <p:nvPr/>
        </p:nvSpPr>
        <p:spPr>
          <a:xfrm>
            <a:off x="2627087" y="1838985"/>
            <a:ext cx="2859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WhatsApp/</a:t>
            </a:r>
            <a:r>
              <a:rPr lang="en-US" dirty="0" err="1"/>
              <a:t>CitSci</a:t>
            </a:r>
            <a:r>
              <a:rPr lang="en-US" dirty="0"/>
              <a:t> Approach</a:t>
            </a:r>
          </a:p>
        </p:txBody>
      </p:sp>
      <p:sp>
        <p:nvSpPr>
          <p:cNvPr id="14" name="Right Brace 13">
            <a:extLst>
              <a:ext uri="{FF2B5EF4-FFF2-40B4-BE49-F238E27FC236}">
                <a16:creationId xmlns:a16="http://schemas.microsoft.com/office/drawing/2014/main" id="{494DE389-9F5C-9849-AD82-9F7520DAF09C}"/>
              </a:ext>
            </a:extLst>
          </p:cNvPr>
          <p:cNvSpPr/>
          <p:nvPr/>
        </p:nvSpPr>
        <p:spPr>
          <a:xfrm rot="16200000">
            <a:off x="3348430" y="-298284"/>
            <a:ext cx="1235197" cy="6248400"/>
          </a:xfrm>
          <a:prstGeom prst="rightBrace">
            <a:avLst>
              <a:gd name="adj1" fmla="val 8333"/>
              <a:gd name="adj2" fmla="val 48839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Brace 14">
            <a:extLst>
              <a:ext uri="{FF2B5EF4-FFF2-40B4-BE49-F238E27FC236}">
                <a16:creationId xmlns:a16="http://schemas.microsoft.com/office/drawing/2014/main" id="{B8540998-4208-B846-A3FF-76D69F673EDF}"/>
              </a:ext>
            </a:extLst>
          </p:cNvPr>
          <p:cNvSpPr/>
          <p:nvPr/>
        </p:nvSpPr>
        <p:spPr>
          <a:xfrm rot="16200000">
            <a:off x="8723088" y="584139"/>
            <a:ext cx="1211942" cy="4477659"/>
          </a:xfrm>
          <a:prstGeom prst="rightBrace">
            <a:avLst/>
          </a:prstGeom>
          <a:ln w="762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EF5533E-6ADE-CF42-B153-89A73A313A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4215" y="3722914"/>
            <a:ext cx="1436915" cy="14369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C043829-3EDF-994B-9DC9-FCDD5E451D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7786" y="4236211"/>
            <a:ext cx="2701471" cy="93813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38AA85A-5975-5D43-BB19-2F8F1B3677D7}"/>
              </a:ext>
            </a:extLst>
          </p:cNvPr>
          <p:cNvSpPr txBox="1"/>
          <p:nvPr/>
        </p:nvSpPr>
        <p:spPr>
          <a:xfrm>
            <a:off x="11023599" y="3817259"/>
            <a:ext cx="1045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Present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1171281-A0D8-A944-8CB8-728F489C6E22}"/>
              </a:ext>
            </a:extLst>
          </p:cNvPr>
          <p:cNvSpPr txBox="1"/>
          <p:nvPr/>
        </p:nvSpPr>
        <p:spPr>
          <a:xfrm>
            <a:off x="7678053" y="1743365"/>
            <a:ext cx="3570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Epicollect5/ Target Group Approach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F99DBA2-54CD-B64E-B5D0-0B03AE1B88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3819" y="3592286"/>
            <a:ext cx="2660468" cy="169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1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 animBg="1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D8873-A9E9-534C-A7A6-8D00B5984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7848" y="0"/>
            <a:ext cx="9556303" cy="7636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Initial Approach: WhatsApp/</a:t>
            </a:r>
            <a:r>
              <a:rPr lang="en-US" dirty="0" err="1"/>
              <a:t>CitSci</a:t>
            </a:r>
            <a:r>
              <a:rPr lang="en-US" dirty="0"/>
              <a:t> Approach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C392F9-8979-3B47-8134-02E7DFF5FE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9040"/>
          <a:stretch/>
        </p:blipFill>
        <p:spPr>
          <a:xfrm>
            <a:off x="6353287" y="3970546"/>
            <a:ext cx="5815913" cy="2821767"/>
          </a:xfrm>
          <a:prstGeom prst="rect">
            <a:avLst/>
          </a:prstGeom>
        </p:spPr>
      </p:pic>
      <p:pic>
        <p:nvPicPr>
          <p:cNvPr id="1026" name="Picture 2" descr="The New Gmail Is Definitely Going To Have Self-Destructing ...">
            <a:extLst>
              <a:ext uri="{FF2B5EF4-FFF2-40B4-BE49-F238E27FC236}">
                <a16:creationId xmlns:a16="http://schemas.microsoft.com/office/drawing/2014/main" id="{AD5C21C6-0940-764C-805A-24677F8D25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8" t="23063" r="26622" b="23063"/>
          <a:stretch/>
        </p:blipFill>
        <p:spPr bwMode="auto">
          <a:xfrm>
            <a:off x="3480076" y="2590167"/>
            <a:ext cx="1555463" cy="1013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05F59C-94BB-D843-91AE-71D720B47D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8245" y="2405158"/>
            <a:ext cx="2018476" cy="12883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800FE1A-0897-C644-9B41-7DE5E33CAD01}"/>
              </a:ext>
            </a:extLst>
          </p:cNvPr>
          <p:cNvSpPr txBox="1"/>
          <p:nvPr/>
        </p:nvSpPr>
        <p:spPr>
          <a:xfrm>
            <a:off x="3480076" y="3785880"/>
            <a:ext cx="278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Email/WhatsApp</a:t>
            </a:r>
          </a:p>
        </p:txBody>
      </p:sp>
      <p:pic>
        <p:nvPicPr>
          <p:cNvPr id="9" name="Google Shape;61;p14">
            <a:extLst>
              <a:ext uri="{FF2B5EF4-FFF2-40B4-BE49-F238E27FC236}">
                <a16:creationId xmlns:a16="http://schemas.microsoft.com/office/drawing/2014/main" id="{C92C2E20-656A-5847-8A4E-4A212D2DF18E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9585" y="1066172"/>
            <a:ext cx="1902941" cy="253724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D3EA903-588F-8C41-A116-5A06C0E14186}"/>
              </a:ext>
            </a:extLst>
          </p:cNvPr>
          <p:cNvSpPr txBox="1"/>
          <p:nvPr/>
        </p:nvSpPr>
        <p:spPr>
          <a:xfrm>
            <a:off x="737080" y="3693547"/>
            <a:ext cx="807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Photo</a:t>
            </a:r>
          </a:p>
        </p:txBody>
      </p:sp>
      <p:cxnSp>
        <p:nvCxnSpPr>
          <p:cNvPr id="11" name="Elbow Connector 10">
            <a:extLst>
              <a:ext uri="{FF2B5EF4-FFF2-40B4-BE49-F238E27FC236}">
                <a16:creationId xmlns:a16="http://schemas.microsoft.com/office/drawing/2014/main" id="{F8108782-BF53-9E4A-AC69-3E86E0AB770F}"/>
              </a:ext>
            </a:extLst>
          </p:cNvPr>
          <p:cNvCxnSpPr>
            <a:cxnSpLocks/>
            <a:stCxn id="9" idx="0"/>
            <a:endCxn id="1026" idx="0"/>
          </p:cNvCxnSpPr>
          <p:nvPr/>
        </p:nvCxnSpPr>
        <p:spPr>
          <a:xfrm rot="16200000" flipH="1">
            <a:off x="1952434" y="284793"/>
            <a:ext cx="1523995" cy="3086752"/>
          </a:xfrm>
          <a:prstGeom prst="bentConnector3">
            <a:avLst>
              <a:gd name="adj1" fmla="val -15000"/>
            </a:avLst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16">
            <a:extLst>
              <a:ext uri="{FF2B5EF4-FFF2-40B4-BE49-F238E27FC236}">
                <a16:creationId xmlns:a16="http://schemas.microsoft.com/office/drawing/2014/main" id="{CA56EF0B-31D8-9043-AA62-E07F5DEB6791}"/>
              </a:ext>
            </a:extLst>
          </p:cNvPr>
          <p:cNvCxnSpPr>
            <a:cxnSpLocks/>
            <a:stCxn id="6" idx="0"/>
            <a:endCxn id="5" idx="0"/>
          </p:cNvCxnSpPr>
          <p:nvPr/>
        </p:nvCxnSpPr>
        <p:spPr>
          <a:xfrm rot="16200000" flipH="1">
            <a:off x="6706669" y="1415972"/>
            <a:ext cx="1565388" cy="3543761"/>
          </a:xfrm>
          <a:prstGeom prst="bentConnector3">
            <a:avLst>
              <a:gd name="adj1" fmla="val -14603"/>
            </a:avLst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655BC26F-15DA-A744-A7FA-1A59D95451C7}"/>
              </a:ext>
            </a:extLst>
          </p:cNvPr>
          <p:cNvSpPr txBox="1"/>
          <p:nvPr/>
        </p:nvSpPr>
        <p:spPr>
          <a:xfrm>
            <a:off x="3530979" y="4551775"/>
            <a:ext cx="280613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Data collected: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Level of Accumulation (based on </a:t>
            </a:r>
            <a:r>
              <a:rPr lang="en-US" dirty="0" err="1"/>
              <a:t>Collado</a:t>
            </a:r>
            <a:r>
              <a:rPr lang="en-US" dirty="0"/>
              <a:t>-Vides et al. 2018)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(Species (if applicable)</a:t>
            </a:r>
          </a:p>
        </p:txBody>
      </p:sp>
      <p:pic>
        <p:nvPicPr>
          <p:cNvPr id="1025" name="Picture 1" descr="page4image13088">
            <a:extLst>
              <a:ext uri="{FF2B5EF4-FFF2-40B4-BE49-F238E27FC236}">
                <a16:creationId xmlns:a16="http://schemas.microsoft.com/office/drawing/2014/main" id="{AD530CFA-7E05-7040-9019-7B45E8F7F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69361"/>
            <a:ext cx="3534983" cy="1925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8140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0EDCFDA-DA88-B745-899C-BB6D29A5FE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35200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This approach gives us a broader geographic view, but the processing of data is </a:t>
            </a:r>
            <a:r>
              <a:rPr lang="en-US" i="1" dirty="0"/>
              <a:t>very</a:t>
            </a:r>
            <a:r>
              <a:rPr lang="en-US" dirty="0"/>
              <a:t> inefficient  </a:t>
            </a:r>
          </a:p>
        </p:txBody>
      </p:sp>
    </p:spTree>
    <p:extLst>
      <p:ext uri="{BB962C8B-B14F-4D97-AF65-F5344CB8AC3E}">
        <p14:creationId xmlns:p14="http://schemas.microsoft.com/office/powerpoint/2010/main" val="29700888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3870D78-678A-324C-8971-E02AF37503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59" t="24339" r="20900" b="10053"/>
          <a:stretch/>
        </p:blipFill>
        <p:spPr>
          <a:xfrm>
            <a:off x="-1" y="-1"/>
            <a:ext cx="5754557" cy="35893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1A686F-0B2E-5F41-9E4D-6220448A75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81" y="2432159"/>
            <a:ext cx="4115018" cy="4290629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5E107828-BDF7-B04E-AB91-F208FA6A67D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41200296"/>
              </p:ext>
            </p:extLst>
          </p:nvPr>
        </p:nvGraphicFramePr>
        <p:xfrm>
          <a:off x="4115017" y="0"/>
          <a:ext cx="8076983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D1D30743-F77B-A34B-B13F-7C47E66C6E4A}"/>
              </a:ext>
            </a:extLst>
          </p:cNvPr>
          <p:cNvSpPr/>
          <p:nvPr/>
        </p:nvSpPr>
        <p:spPr>
          <a:xfrm>
            <a:off x="2224585" y="395784"/>
            <a:ext cx="627798" cy="83251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263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B0560D5-7E0F-E042-919E-6579DAA458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35200"/>
            <a:ext cx="9144000" cy="2387600"/>
          </a:xfrm>
        </p:spPr>
        <p:txBody>
          <a:bodyPr>
            <a:noAutofit/>
          </a:bodyPr>
          <a:lstStyle/>
          <a:p>
            <a:r>
              <a:rPr lang="en-US" sz="4000" dirty="0"/>
              <a:t>WhatsApp-</a:t>
            </a:r>
            <a:r>
              <a:rPr lang="en-US" sz="4000" dirty="0" err="1"/>
              <a:t>CitSci</a:t>
            </a:r>
            <a:r>
              <a:rPr lang="en-US" sz="4000" dirty="0"/>
              <a:t> Approach Effective in generalizing a single geographical location, but frequency of data collection is poor.</a:t>
            </a:r>
            <a:br>
              <a:rPr lang="en-US" sz="4000" dirty="0"/>
            </a:br>
            <a:br>
              <a:rPr lang="en-US" sz="4000" dirty="0"/>
            </a:br>
            <a:r>
              <a:rPr lang="en-US" sz="4000" dirty="0"/>
              <a:t>The </a:t>
            </a:r>
            <a:r>
              <a:rPr lang="en-US" sz="4000" dirty="0" err="1"/>
              <a:t>CitSci</a:t>
            </a:r>
            <a:r>
              <a:rPr lang="en-US" sz="4000" dirty="0"/>
              <a:t> App is also user-unfriendly</a:t>
            </a:r>
          </a:p>
        </p:txBody>
      </p:sp>
    </p:spTree>
    <p:extLst>
      <p:ext uri="{BB962C8B-B14F-4D97-AF65-F5344CB8AC3E}">
        <p14:creationId xmlns:p14="http://schemas.microsoft.com/office/powerpoint/2010/main" val="25387063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3038</TotalTime>
  <Words>711</Words>
  <Application>Microsoft Macintosh PowerPoint</Application>
  <PresentationFormat>Widescreen</PresentationFormat>
  <Paragraphs>120</Paragraphs>
  <Slides>20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Lessons and challenges in piloting a citizen science  project to monitor pelagic Sargassum landings in South Florida</vt:lpstr>
      <vt:lpstr>PowerPoint Presentation</vt:lpstr>
      <vt:lpstr>Since 2011, severity of Sargassum varies on geographical location</vt:lpstr>
      <vt:lpstr>Objectives</vt:lpstr>
      <vt:lpstr>Timeline of our program development</vt:lpstr>
      <vt:lpstr>Initial Approach: WhatsApp/CitSci Approach</vt:lpstr>
      <vt:lpstr>This approach gives us a broader geographic view, but the processing of data is very inefficient  </vt:lpstr>
      <vt:lpstr>PowerPoint Presentation</vt:lpstr>
      <vt:lpstr>WhatsApp-CitSci Approach Effective in generalizing a single geographical location, but frequency of data collection is poor.  The CitSci App is also user-unfriendly</vt:lpstr>
      <vt:lpstr>We need a user-friendly citizen science app...</vt:lpstr>
      <vt:lpstr>…… And we need target groups to use the app!</vt:lpstr>
      <vt:lpstr>Our citizen science initiative (mostly in Florida) is growing!....</vt:lpstr>
      <vt:lpstr>… and we’re rapidly collecting data!</vt:lpstr>
      <vt:lpstr>PowerPoint Presentation</vt:lpstr>
      <vt:lpstr>PowerPoint Presentation</vt:lpstr>
      <vt:lpstr>PowerPoint Presentation</vt:lpstr>
      <vt:lpstr>Using target groups reduced the geographical variability, but now we have a standardized time series data collection </vt:lpstr>
      <vt:lpstr>Collaborations and syntheses are underway!</vt:lpstr>
      <vt:lpstr>What to learn from this?</vt:lpstr>
      <vt:lpstr>Acknowledgments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Lessons and challenges in piloting a citizen science  project to monitor pelagic Sargassum landings in South Florida</dc:title>
  <dc:creator>Lowell Andrew Iporac</dc:creator>
  <cp:lastModifiedBy>Lowell Andrew Iporac</cp:lastModifiedBy>
  <cp:revision>67</cp:revision>
  <dcterms:created xsi:type="dcterms:W3CDTF">2019-10-30T14:54:39Z</dcterms:created>
  <dcterms:modified xsi:type="dcterms:W3CDTF">2020-02-11T16:31:48Z</dcterms:modified>
</cp:coreProperties>
</file>